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4"/>
  </p:notesMasterIdLst>
  <p:sldIdLst>
    <p:sldId id="256" r:id="rId2"/>
    <p:sldId id="275" r:id="rId3"/>
    <p:sldId id="307" r:id="rId4"/>
    <p:sldId id="306" r:id="rId5"/>
    <p:sldId id="309" r:id="rId6"/>
    <p:sldId id="305" r:id="rId7"/>
    <p:sldId id="304" r:id="rId8"/>
    <p:sldId id="257" r:id="rId9"/>
    <p:sldId id="258" r:id="rId10"/>
    <p:sldId id="286" r:id="rId11"/>
    <p:sldId id="325" r:id="rId12"/>
    <p:sldId id="300" r:id="rId13"/>
    <p:sldId id="302" r:id="rId14"/>
    <p:sldId id="301" r:id="rId15"/>
    <p:sldId id="321" r:id="rId16"/>
    <p:sldId id="263" r:id="rId17"/>
    <p:sldId id="264" r:id="rId18"/>
    <p:sldId id="287" r:id="rId19"/>
    <p:sldId id="326" r:id="rId20"/>
    <p:sldId id="303" r:id="rId21"/>
    <p:sldId id="310" r:id="rId22"/>
    <p:sldId id="311" r:id="rId23"/>
    <p:sldId id="322" r:id="rId24"/>
    <p:sldId id="265" r:id="rId25"/>
    <p:sldId id="266" r:id="rId26"/>
    <p:sldId id="289" r:id="rId27"/>
    <p:sldId id="327" r:id="rId28"/>
    <p:sldId id="315" r:id="rId29"/>
    <p:sldId id="317" r:id="rId30"/>
    <p:sldId id="316" r:id="rId31"/>
    <p:sldId id="323" r:id="rId32"/>
    <p:sldId id="267" r:id="rId33"/>
    <p:sldId id="268" r:id="rId34"/>
    <p:sldId id="291" r:id="rId35"/>
    <p:sldId id="328" r:id="rId36"/>
    <p:sldId id="318" r:id="rId37"/>
    <p:sldId id="319" r:id="rId38"/>
    <p:sldId id="320" r:id="rId39"/>
    <p:sldId id="324" r:id="rId40"/>
    <p:sldId id="299" r:id="rId41"/>
    <p:sldId id="329" r:id="rId42"/>
    <p:sldId id="272" r:id="rId4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7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0624388-2817-4EBD-A4D2-C2B922B62AB0}" type="datetimeFigureOut">
              <a:rPr lang="en-ZA" smtClean="0"/>
              <a:t>10/07/2015</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0727537-414B-4871-BD6C-1B170BB82308}" type="slidenum">
              <a:rPr lang="en-ZA" smtClean="0"/>
              <a:t>‹#›</a:t>
            </a:fld>
            <a:endParaRPr lang="en-ZA"/>
          </a:p>
        </p:txBody>
      </p:sp>
    </p:spTree>
    <p:extLst>
      <p:ext uri="{BB962C8B-B14F-4D97-AF65-F5344CB8AC3E}">
        <p14:creationId xmlns:p14="http://schemas.microsoft.com/office/powerpoint/2010/main" val="134226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0727537-414B-4871-BD6C-1B170BB82308}" type="slidenum">
              <a:rPr lang="en-ZA" smtClean="0"/>
              <a:t>2</a:t>
            </a:fld>
            <a:endParaRPr lang="en-ZA"/>
          </a:p>
        </p:txBody>
      </p:sp>
    </p:spTree>
    <p:extLst>
      <p:ext uri="{BB962C8B-B14F-4D97-AF65-F5344CB8AC3E}">
        <p14:creationId xmlns:p14="http://schemas.microsoft.com/office/powerpoint/2010/main" val="138991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0727537-414B-4871-BD6C-1B170BB82308}" type="slidenum">
              <a:rPr lang="en-ZA" smtClean="0"/>
              <a:t>40</a:t>
            </a:fld>
            <a:endParaRPr lang="en-ZA"/>
          </a:p>
        </p:txBody>
      </p:sp>
    </p:spTree>
    <p:extLst>
      <p:ext uri="{BB962C8B-B14F-4D97-AF65-F5344CB8AC3E}">
        <p14:creationId xmlns:p14="http://schemas.microsoft.com/office/powerpoint/2010/main" val="316655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0727537-414B-4871-BD6C-1B170BB82308}" type="slidenum">
              <a:rPr lang="en-ZA" smtClean="0"/>
              <a:t>41</a:t>
            </a:fld>
            <a:endParaRPr lang="en-ZA"/>
          </a:p>
        </p:txBody>
      </p:sp>
    </p:spTree>
    <p:extLst>
      <p:ext uri="{BB962C8B-B14F-4D97-AF65-F5344CB8AC3E}">
        <p14:creationId xmlns:p14="http://schemas.microsoft.com/office/powerpoint/2010/main" val="316655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743CC5-E856-4FA0-B423-A9019FE36381}" type="datetimeFigureOut">
              <a:rPr lang="en-ZA" smtClean="0"/>
              <a:t>10/07/2015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808901E-21F3-4566-8F48-D592C9F349D9}"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43CC5-E856-4FA0-B423-A9019FE36381}" type="datetimeFigureOut">
              <a:rPr lang="en-ZA" smtClean="0"/>
              <a:t>10/07/2015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808901E-21F3-4566-8F48-D592C9F349D9}"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1743CC5-E856-4FA0-B423-A9019FE36381}" type="datetimeFigureOut">
              <a:rPr lang="en-ZA" smtClean="0"/>
              <a:t>10/07/2015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808901E-21F3-4566-8F48-D592C9F349D9}" type="slidenum">
              <a:rPr lang="en-ZA" smtClean="0"/>
              <a:t>‹#›</a:t>
            </a:fld>
            <a:endParaRPr lang="en-Z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43CC5-E856-4FA0-B423-A9019FE36381}" type="datetimeFigureOut">
              <a:rPr lang="en-ZA" smtClean="0"/>
              <a:t>10/07/2015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808901E-21F3-4566-8F48-D592C9F349D9}" type="slidenum">
              <a:rPr lang="en-ZA" smtClean="0"/>
              <a:t>‹#›</a:t>
            </a:fld>
            <a:endParaRPr lang="en-ZA"/>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43CC5-E856-4FA0-B423-A9019FE36381}" type="datetimeFigureOut">
              <a:rPr lang="en-ZA" smtClean="0"/>
              <a:t>10/07/2015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808901E-21F3-4566-8F48-D592C9F349D9}"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1743CC5-E856-4FA0-B423-A9019FE36381}" type="datetimeFigureOut">
              <a:rPr lang="en-ZA" smtClean="0"/>
              <a:t>10/07/2015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808901E-21F3-4566-8F48-D592C9F349D9}" type="slidenum">
              <a:rPr lang="en-ZA" smtClean="0"/>
              <a:t>‹#›</a:t>
            </a:fld>
            <a:endParaRPr lang="en-ZA"/>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743CC5-E856-4FA0-B423-A9019FE36381}" type="datetimeFigureOut">
              <a:rPr lang="en-ZA" smtClean="0"/>
              <a:t>10/07/2015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808901E-21F3-4566-8F48-D592C9F349D9}"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43CC5-E856-4FA0-B423-A9019FE36381}" type="datetimeFigureOut">
              <a:rPr lang="en-ZA" smtClean="0"/>
              <a:t>10/07/2015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808901E-21F3-4566-8F48-D592C9F349D9}"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1743CC5-E856-4FA0-B423-A9019FE36381}" type="datetimeFigureOut">
              <a:rPr lang="en-ZA" smtClean="0"/>
              <a:t>10/07/2015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808901E-21F3-4566-8F48-D592C9F349D9}"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743CC5-E856-4FA0-B423-A9019FE36381}" type="datetimeFigureOut">
              <a:rPr lang="en-ZA" smtClean="0"/>
              <a:t>10/07/2015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808901E-21F3-4566-8F48-D592C9F349D9}" type="slidenum">
              <a:rPr lang="en-ZA" smtClean="0"/>
              <a:t>‹#›</a:t>
            </a:fld>
            <a:endParaRPr lang="en-Z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43CC5-E856-4FA0-B423-A9019FE36381}" type="datetimeFigureOut">
              <a:rPr lang="en-ZA" smtClean="0"/>
              <a:t>10/07/2015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808901E-21F3-4566-8F48-D592C9F349D9}" type="slidenum">
              <a:rPr lang="en-ZA" smtClean="0"/>
              <a:t>‹#›</a:t>
            </a:fld>
            <a:endParaRPr lang="en-Z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1743CC5-E856-4FA0-B423-A9019FE36381}" type="datetimeFigureOut">
              <a:rPr lang="en-ZA" smtClean="0"/>
              <a:t>10/07/2015</a:t>
            </a:fld>
            <a:endParaRPr lang="en-Z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Z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808901E-21F3-4566-8F48-D592C9F349D9}" type="slidenum">
              <a:rPr lang="en-ZA" smtClean="0"/>
              <a:t>‹#›</a:t>
            </a:fld>
            <a:endParaRPr lang="en-Z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410" y="1988840"/>
            <a:ext cx="7117180" cy="2088232"/>
          </a:xfrm>
        </p:spPr>
        <p:txBody>
          <a:bodyPr>
            <a:normAutofit/>
          </a:bodyPr>
          <a:lstStyle/>
          <a:p>
            <a:r>
              <a:rPr lang="en-ZA" b="1" dirty="0" smtClean="0">
                <a:solidFill>
                  <a:srgbClr val="7030A0"/>
                </a:solidFill>
                <a:latin typeface="+mn-lt"/>
              </a:rPr>
              <a:t>15</a:t>
            </a:r>
            <a:r>
              <a:rPr lang="en-ZA" b="1" baseline="30000" dirty="0" smtClean="0">
                <a:solidFill>
                  <a:srgbClr val="7030A0"/>
                </a:solidFill>
                <a:latin typeface="+mn-lt"/>
              </a:rPr>
              <a:t>th</a:t>
            </a:r>
            <a:r>
              <a:rPr lang="en-ZA" b="1" dirty="0" smtClean="0">
                <a:solidFill>
                  <a:srgbClr val="7030A0"/>
                </a:solidFill>
                <a:latin typeface="+mn-lt"/>
              </a:rPr>
              <a:t> CEE Annual Report</a:t>
            </a:r>
            <a:br>
              <a:rPr lang="en-ZA" b="1" dirty="0" smtClean="0">
                <a:solidFill>
                  <a:srgbClr val="7030A0"/>
                </a:solidFill>
                <a:latin typeface="+mn-lt"/>
              </a:rPr>
            </a:br>
            <a:r>
              <a:rPr lang="en-ZA" b="1" dirty="0" smtClean="0">
                <a:solidFill>
                  <a:srgbClr val="7030A0"/>
                </a:solidFill>
                <a:latin typeface="+mn-lt"/>
              </a:rPr>
              <a:t>2014 - 2015</a:t>
            </a:r>
            <a:endParaRPr lang="en-ZA" b="1" dirty="0">
              <a:solidFill>
                <a:srgbClr val="7030A0"/>
              </a:solidFill>
              <a:latin typeface="+mn-lt"/>
            </a:endParaRPr>
          </a:p>
        </p:txBody>
      </p:sp>
      <p:sp>
        <p:nvSpPr>
          <p:cNvPr id="3" name="Subtitle 2"/>
          <p:cNvSpPr>
            <a:spLocks noGrp="1"/>
          </p:cNvSpPr>
          <p:nvPr>
            <p:ph type="subTitle" idx="1"/>
          </p:nvPr>
        </p:nvSpPr>
        <p:spPr>
          <a:xfrm>
            <a:off x="1371600" y="4149080"/>
            <a:ext cx="6400800" cy="1080120"/>
          </a:xfrm>
        </p:spPr>
        <p:txBody>
          <a:bodyPr>
            <a:normAutofit/>
          </a:bodyPr>
          <a:lstStyle/>
          <a:p>
            <a:r>
              <a:rPr lang="en-ZA" sz="4000" b="1" dirty="0" smtClean="0">
                <a:solidFill>
                  <a:schemeClr val="accent6">
                    <a:lumMod val="50000"/>
                  </a:schemeClr>
                </a:solidFill>
              </a:rPr>
              <a:t>Launch </a:t>
            </a:r>
            <a:r>
              <a:rPr lang="en-ZA" sz="4000" b="1" dirty="0" smtClean="0">
                <a:solidFill>
                  <a:schemeClr val="accent6">
                    <a:lumMod val="50000"/>
                  </a:schemeClr>
                </a:solidFill>
              </a:rPr>
              <a:t> </a:t>
            </a:r>
            <a:r>
              <a:rPr lang="en-ZA" sz="4000" b="1" dirty="0" smtClean="0">
                <a:solidFill>
                  <a:schemeClr val="accent6">
                    <a:lumMod val="50000"/>
                  </a:schemeClr>
                </a:solidFill>
              </a:rPr>
              <a:t>July 2015</a:t>
            </a:r>
            <a:endParaRPr lang="en-ZA" sz="4000" b="1" dirty="0">
              <a:solidFill>
                <a:schemeClr val="accent6">
                  <a:lumMod val="50000"/>
                </a:schemeClr>
              </a:solidFill>
            </a:endParaRPr>
          </a:p>
        </p:txBody>
      </p:sp>
      <p:pic>
        <p:nvPicPr>
          <p:cNvPr id="4" name="Picture 4" descr="logo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2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8238" y="0"/>
            <a:ext cx="1655762" cy="167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793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520" y="764704"/>
            <a:ext cx="9252519" cy="6093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116632"/>
            <a:ext cx="8229600" cy="720080"/>
          </a:xfrm>
        </p:spPr>
        <p:txBody>
          <a:bodyPr>
            <a:normAutofit/>
          </a:bodyPr>
          <a:lstStyle/>
          <a:p>
            <a:r>
              <a:rPr lang="en-ZA" sz="4000" b="1" dirty="0">
                <a:solidFill>
                  <a:schemeClr val="bg1"/>
                </a:solidFill>
              </a:rPr>
              <a:t>Top management - </a:t>
            </a:r>
            <a:r>
              <a:rPr lang="en-ZA" sz="4000" b="1" dirty="0" smtClean="0">
                <a:solidFill>
                  <a:schemeClr val="bg1"/>
                </a:solidFill>
              </a:rPr>
              <a:t>DISABILITY</a:t>
            </a:r>
            <a:endParaRPr lang="en-ZA" b="1" dirty="0">
              <a:solidFill>
                <a:schemeClr val="bg1"/>
              </a:solidFill>
            </a:endParaRPr>
          </a:p>
        </p:txBody>
      </p:sp>
    </p:spTree>
    <p:extLst>
      <p:ext uri="{BB962C8B-B14F-4D97-AF65-F5344CB8AC3E}">
        <p14:creationId xmlns:p14="http://schemas.microsoft.com/office/powerpoint/2010/main" val="3130062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0756747"/>
              </p:ext>
            </p:extLst>
          </p:nvPr>
        </p:nvGraphicFramePr>
        <p:xfrm>
          <a:off x="2" y="980725"/>
          <a:ext cx="9143997" cy="5877274"/>
        </p:xfrm>
        <a:graphic>
          <a:graphicData uri="http://schemas.openxmlformats.org/drawingml/2006/table">
            <a:tbl>
              <a:tblPr firstRow="1" firstCol="1" bandRow="1" bandCol="1">
                <a:tableStyleId>{5C22544A-7EE6-4342-B048-85BDC9FD1C3A}</a:tableStyleId>
              </a:tblPr>
              <a:tblGrid>
                <a:gridCol w="1187622"/>
                <a:gridCol w="710188"/>
                <a:gridCol w="834708"/>
                <a:gridCol w="644105"/>
                <a:gridCol w="716403"/>
                <a:gridCol w="834708"/>
                <a:gridCol w="834708"/>
                <a:gridCol w="644105"/>
                <a:gridCol w="607136"/>
                <a:gridCol w="688470"/>
                <a:gridCol w="688470"/>
                <a:gridCol w="753374"/>
              </a:tblGrid>
              <a:tr h="613308">
                <a:tc rowSpan="2">
                  <a:txBody>
                    <a:bodyPr/>
                    <a:lstStyle/>
                    <a:p>
                      <a:pPr algn="ctr">
                        <a:lnSpc>
                          <a:spcPct val="115000"/>
                        </a:lnSpc>
                        <a:spcAft>
                          <a:spcPts val="0"/>
                        </a:spcAft>
                      </a:pPr>
                      <a:r>
                        <a:rPr lang="en-GB" sz="1400" dirty="0">
                          <a:solidFill>
                            <a:srgbClr val="7030A0"/>
                          </a:solidFill>
                          <a:effectLst/>
                        </a:rPr>
                        <a:t> </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a:solidFill>
                            <a:srgbClr val="7030A0"/>
                          </a:solidFill>
                          <a:effectLst/>
                        </a:rPr>
                        <a:t>Female</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a:solidFill>
                            <a:srgbClr val="7030A0"/>
                          </a:solidFill>
                          <a:effectLst/>
                        </a:rPr>
                        <a:t>Foreign National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a:solidFill>
                            <a:srgbClr val="7030A0"/>
                          </a:solidFill>
                          <a:effectLst/>
                        </a:rPr>
                        <a:t>TOTAL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r>
              <a:tr h="613308">
                <a:tc vMerge="1">
                  <a:txBody>
                    <a:bodyPr/>
                    <a:lstStyle/>
                    <a:p>
                      <a:endParaRPr lang="en-ZA"/>
                    </a:p>
                  </a:txBody>
                  <a:tcPr/>
                </a:tc>
                <a:tc>
                  <a:txBody>
                    <a:bodyPr/>
                    <a:lstStyle/>
                    <a:p>
                      <a:pPr algn="ctr">
                        <a:lnSpc>
                          <a:spcPct val="115000"/>
                        </a:lnSpc>
                        <a:spcAft>
                          <a:spcPts val="0"/>
                        </a:spcAft>
                      </a:pPr>
                      <a:r>
                        <a:rPr lang="en-GB" sz="1400">
                          <a:solidFill>
                            <a:srgbClr val="7030A0"/>
                          </a:solidFill>
                          <a:effectLst/>
                        </a:rPr>
                        <a:t>African</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rgbClr val="7030A0"/>
                          </a:solidFill>
                          <a:effectLst/>
                        </a:rPr>
                        <a:t>Coloured</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rgbClr val="7030A0"/>
                          </a:solidFill>
                          <a:effectLst/>
                        </a:rPr>
                        <a:t>Indian</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1686440">
                <a:tc>
                  <a:txBody>
                    <a:bodyPr/>
                    <a:lstStyle/>
                    <a:p>
                      <a:pPr>
                        <a:lnSpc>
                          <a:spcPct val="115000"/>
                        </a:lnSpc>
                        <a:spcAft>
                          <a:spcPts val="0"/>
                        </a:spcAft>
                      </a:pPr>
                      <a:r>
                        <a:rPr lang="en-GB" sz="1400" dirty="0">
                          <a:solidFill>
                            <a:schemeClr val="tx1"/>
                          </a:solidFill>
                          <a:effectLst/>
                        </a:rPr>
                        <a:t>Workforce profile-all employees</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3.2%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57.3%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12.7%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13308">
                <a:tc>
                  <a:txBody>
                    <a:bodyPr/>
                    <a:lstStyle/>
                    <a:p>
                      <a:pPr>
                        <a:lnSpc>
                          <a:spcPct val="115000"/>
                        </a:lnSpc>
                        <a:spcAft>
                          <a:spcPts val="0"/>
                        </a:spcAft>
                      </a:pPr>
                      <a:r>
                        <a:rPr lang="en-GB" sz="1400" dirty="0">
                          <a:solidFill>
                            <a:schemeClr val="tx1"/>
                          </a:solidFill>
                          <a:effectLst/>
                        </a:rPr>
                        <a:t>Recruitment</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13308">
                <a:tc>
                  <a:txBody>
                    <a:bodyPr/>
                    <a:lstStyle/>
                    <a:p>
                      <a:pPr>
                        <a:lnSpc>
                          <a:spcPct val="115000"/>
                        </a:lnSpc>
                        <a:spcAft>
                          <a:spcPts val="0"/>
                        </a:spcAft>
                      </a:pPr>
                      <a:r>
                        <a:rPr lang="en-GB" sz="1400" dirty="0">
                          <a:solidFill>
                            <a:schemeClr val="tx1"/>
                          </a:solidFill>
                          <a:effectLst/>
                        </a:rPr>
                        <a:t>Promotion</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7.8%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13308">
                <a:tc>
                  <a:txBody>
                    <a:bodyPr/>
                    <a:lstStyle/>
                    <a:p>
                      <a:pPr>
                        <a:lnSpc>
                          <a:spcPct val="115000"/>
                        </a:lnSpc>
                        <a:spcAft>
                          <a:spcPts val="0"/>
                        </a:spcAft>
                      </a:pPr>
                      <a:r>
                        <a:rPr lang="en-GB" sz="1400" dirty="0">
                          <a:solidFill>
                            <a:schemeClr val="tx1"/>
                          </a:solidFill>
                          <a:effectLst/>
                        </a:rPr>
                        <a:t>Terminations</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3.2%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52.2%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1124294">
                <a:tc>
                  <a:txBody>
                    <a:bodyPr/>
                    <a:lstStyle/>
                    <a:p>
                      <a:pPr>
                        <a:lnSpc>
                          <a:spcPct val="115000"/>
                        </a:lnSpc>
                        <a:spcAft>
                          <a:spcPts val="0"/>
                        </a:spcAft>
                      </a:pPr>
                      <a:r>
                        <a:rPr lang="en-GB" sz="1400" dirty="0">
                          <a:solidFill>
                            <a:schemeClr val="tx1"/>
                          </a:solidFill>
                          <a:effectLst/>
                        </a:rPr>
                        <a:t>Skills Development</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5.5%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0" y="274638"/>
            <a:ext cx="9144000" cy="706090"/>
          </a:xfrm>
        </p:spPr>
        <p:txBody>
          <a:bodyPr>
            <a:normAutofit/>
          </a:bodyPr>
          <a:lstStyle/>
          <a:p>
            <a:r>
              <a:rPr lang="en-ZA" sz="3600" b="1" dirty="0" smtClean="0"/>
              <a:t>Top Management – Movement &amp; Skills Dev.</a:t>
            </a:r>
            <a:endParaRPr lang="en-ZA" sz="3600" b="1" dirty="0"/>
          </a:p>
        </p:txBody>
      </p:sp>
    </p:spTree>
    <p:extLst>
      <p:ext uri="{BB962C8B-B14F-4D97-AF65-F5344CB8AC3E}">
        <p14:creationId xmlns:p14="http://schemas.microsoft.com/office/powerpoint/2010/main" val="1194171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68059058"/>
              </p:ext>
            </p:extLst>
          </p:nvPr>
        </p:nvGraphicFramePr>
        <p:xfrm>
          <a:off x="179512" y="1196753"/>
          <a:ext cx="8856983" cy="5733472"/>
        </p:xfrm>
        <a:graphic>
          <a:graphicData uri="http://schemas.openxmlformats.org/drawingml/2006/table">
            <a:tbl>
              <a:tblPr>
                <a:tableStyleId>{5C22544A-7EE6-4342-B048-85BDC9FD1C3A}</a:tableStyleId>
              </a:tblPr>
              <a:tblGrid>
                <a:gridCol w="996132"/>
                <a:gridCol w="816067"/>
                <a:gridCol w="816067"/>
                <a:gridCol w="643439"/>
                <a:gridCol w="616727"/>
                <a:gridCol w="720080"/>
                <a:gridCol w="909859"/>
                <a:gridCol w="619486"/>
                <a:gridCol w="612877"/>
                <a:gridCol w="688041"/>
                <a:gridCol w="688041"/>
                <a:gridCol w="730167"/>
              </a:tblGrid>
              <a:tr h="387740">
                <a:tc rowSpan="2">
                  <a:txBody>
                    <a:bodyPr/>
                    <a:lstStyle/>
                    <a:p>
                      <a:pPr>
                        <a:lnSpc>
                          <a:spcPct val="115000"/>
                        </a:lnSpc>
                        <a:spcAft>
                          <a:spcPts val="0"/>
                        </a:spcAft>
                        <a:tabLst>
                          <a:tab pos="2637155" algn="ctr"/>
                          <a:tab pos="5274310" algn="r"/>
                        </a:tabLst>
                      </a:pPr>
                      <a:r>
                        <a:rPr lang="en-US" sz="1400" b="0" dirty="0" smtClean="0">
                          <a:solidFill>
                            <a:srgbClr val="7030A0"/>
                          </a:solidFill>
                          <a:effectLst/>
                        </a:rPr>
                        <a:t>PPROVINCE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tabLst>
                          <a:tab pos="2637155" algn="ctr"/>
                          <a:tab pos="5274310" algn="r"/>
                        </a:tabLst>
                      </a:pPr>
                      <a:r>
                        <a:rPr lang="en-US" sz="1400" b="0" dirty="0">
                          <a:solidFill>
                            <a:srgbClr val="7030A0"/>
                          </a:solidFill>
                          <a:effectLst/>
                        </a:rPr>
                        <a:t>Foreign National</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tabLst>
                          <a:tab pos="2637155" algn="ctr"/>
                          <a:tab pos="5274310" algn="r"/>
                        </a:tabLst>
                      </a:pPr>
                      <a:r>
                        <a:rPr lang="en-US" sz="1400" b="0" dirty="0">
                          <a:solidFill>
                            <a:srgbClr val="7030A0"/>
                          </a:solidFill>
                          <a:effectLst/>
                        </a:rPr>
                        <a:t>TOTAL</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r>
              <a:tr h="515704">
                <a:tc vMerge="1">
                  <a:txBody>
                    <a:bodyPr/>
                    <a:lstStyle/>
                    <a:p>
                      <a:endParaRPr lang="en-ZA"/>
                    </a:p>
                  </a:txBody>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627410">
                <a:tc>
                  <a:txBody>
                    <a:bodyPr/>
                    <a:lstStyle/>
                    <a:p>
                      <a:pPr>
                        <a:lnSpc>
                          <a:spcPct val="115000"/>
                        </a:lnSpc>
                        <a:spcAft>
                          <a:spcPts val="0"/>
                        </a:spcAft>
                        <a:tabLst>
                          <a:tab pos="2637155" algn="ctr"/>
                          <a:tab pos="5274310" algn="r"/>
                        </a:tabLst>
                      </a:pPr>
                      <a:r>
                        <a:rPr lang="en-US" sz="1400" b="1" dirty="0">
                          <a:effectLst/>
                        </a:rPr>
                        <a:t>Eastern  Cape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59.4%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376030">
                <a:tc>
                  <a:txBody>
                    <a:bodyPr/>
                    <a:lstStyle/>
                    <a:p>
                      <a:pPr>
                        <a:lnSpc>
                          <a:spcPct val="115000"/>
                        </a:lnSpc>
                        <a:spcAft>
                          <a:spcPts val="0"/>
                        </a:spcAft>
                        <a:tabLst>
                          <a:tab pos="2637155" algn="ctr"/>
                          <a:tab pos="5274310" algn="r"/>
                        </a:tabLst>
                      </a:pPr>
                      <a:r>
                        <a:rPr lang="en-US" sz="1400" b="1" dirty="0">
                          <a:effectLst/>
                        </a:rPr>
                        <a:t>Free State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59.2%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376030">
                <a:tc>
                  <a:txBody>
                    <a:bodyPr/>
                    <a:lstStyle/>
                    <a:p>
                      <a:pPr>
                        <a:lnSpc>
                          <a:spcPct val="115000"/>
                        </a:lnSpc>
                        <a:spcAft>
                          <a:spcPts val="0"/>
                        </a:spcAft>
                        <a:tabLst>
                          <a:tab pos="2637155" algn="ctr"/>
                          <a:tab pos="5274310" algn="r"/>
                        </a:tabLst>
                      </a:pPr>
                      <a:r>
                        <a:rPr lang="en-US" sz="1400" b="1" dirty="0">
                          <a:effectLst/>
                        </a:rPr>
                        <a:t>Gauteng</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5.9%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57.0%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0.6%</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627410">
                <a:tc>
                  <a:txBody>
                    <a:bodyPr/>
                    <a:lstStyle/>
                    <a:p>
                      <a:pPr>
                        <a:lnSpc>
                          <a:spcPct val="115000"/>
                        </a:lnSpc>
                        <a:spcAft>
                          <a:spcPts val="0"/>
                        </a:spcAft>
                        <a:tabLst>
                          <a:tab pos="2637155" algn="ctr"/>
                          <a:tab pos="5274310" algn="r"/>
                        </a:tabLst>
                      </a:pPr>
                      <a:r>
                        <a:rPr lang="en-US" sz="1400" b="1" dirty="0">
                          <a:effectLst/>
                        </a:rPr>
                        <a:t>KwaZulu-Natal</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48.7%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9.5%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376030">
                <a:tc>
                  <a:txBody>
                    <a:bodyPr/>
                    <a:lstStyle/>
                    <a:p>
                      <a:pPr>
                        <a:lnSpc>
                          <a:spcPct val="115000"/>
                        </a:lnSpc>
                        <a:spcAft>
                          <a:spcPts val="0"/>
                        </a:spcAft>
                        <a:tabLst>
                          <a:tab pos="2637155" algn="ctr"/>
                          <a:tab pos="5274310" algn="r"/>
                        </a:tabLst>
                      </a:pPr>
                      <a:r>
                        <a:rPr lang="en-US" sz="1400" b="1" dirty="0">
                          <a:effectLst/>
                        </a:rPr>
                        <a:t>Limpopo</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21.5%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27410">
                <a:tc>
                  <a:txBody>
                    <a:bodyPr/>
                    <a:lstStyle/>
                    <a:p>
                      <a:pPr>
                        <a:lnSpc>
                          <a:spcPct val="115000"/>
                        </a:lnSpc>
                        <a:spcAft>
                          <a:spcPts val="0"/>
                        </a:spcAft>
                        <a:tabLst>
                          <a:tab pos="2637155" algn="ctr"/>
                          <a:tab pos="5274310" algn="r"/>
                        </a:tabLst>
                      </a:pPr>
                      <a:r>
                        <a:rPr lang="en-US" sz="1400" b="1" dirty="0">
                          <a:effectLst/>
                        </a:rPr>
                        <a:t>Mpumalanga</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27410">
                <a:tc>
                  <a:txBody>
                    <a:bodyPr/>
                    <a:lstStyle/>
                    <a:p>
                      <a:pPr>
                        <a:lnSpc>
                          <a:spcPct val="115000"/>
                        </a:lnSpc>
                        <a:spcAft>
                          <a:spcPts val="0"/>
                        </a:spcAft>
                        <a:tabLst>
                          <a:tab pos="2637155" algn="ctr"/>
                          <a:tab pos="5274310" algn="r"/>
                        </a:tabLst>
                      </a:pPr>
                      <a:r>
                        <a:rPr lang="en-US" sz="1400" b="1" dirty="0">
                          <a:effectLst/>
                        </a:rPr>
                        <a:t>Northern Cape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8.8%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58.8%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376030">
                <a:tc>
                  <a:txBody>
                    <a:bodyPr/>
                    <a:lstStyle/>
                    <a:p>
                      <a:pPr>
                        <a:lnSpc>
                          <a:spcPct val="115000"/>
                        </a:lnSpc>
                        <a:spcAft>
                          <a:spcPts val="0"/>
                        </a:spcAft>
                        <a:tabLst>
                          <a:tab pos="2637155" algn="ctr"/>
                          <a:tab pos="5274310" algn="r"/>
                        </a:tabLst>
                      </a:pPr>
                      <a:r>
                        <a:rPr lang="en-US" sz="1400" b="1" dirty="0">
                          <a:effectLst/>
                        </a:rPr>
                        <a:t>North West</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27410">
                <a:tc>
                  <a:txBody>
                    <a:bodyPr/>
                    <a:lstStyle/>
                    <a:p>
                      <a:pPr>
                        <a:lnSpc>
                          <a:spcPct val="115000"/>
                        </a:lnSpc>
                        <a:spcAft>
                          <a:spcPts val="0"/>
                        </a:spcAft>
                        <a:tabLst>
                          <a:tab pos="2637155" algn="ctr"/>
                          <a:tab pos="5274310" algn="r"/>
                        </a:tabLst>
                      </a:pPr>
                      <a:r>
                        <a:rPr lang="en-US" sz="1400" b="1" dirty="0">
                          <a:effectLst/>
                        </a:rPr>
                        <a:t>Western Cape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63.8%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457200" y="274638"/>
            <a:ext cx="8229600" cy="922114"/>
          </a:xfrm>
        </p:spPr>
        <p:txBody>
          <a:bodyPr/>
          <a:lstStyle/>
          <a:p>
            <a:r>
              <a:rPr lang="en-ZA" b="1" dirty="0" smtClean="0"/>
              <a:t>Top Management - Province</a:t>
            </a:r>
            <a:endParaRPr lang="en-ZA" b="1" dirty="0"/>
          </a:p>
        </p:txBody>
      </p:sp>
    </p:spTree>
    <p:extLst>
      <p:ext uri="{BB962C8B-B14F-4D97-AF65-F5344CB8AC3E}">
        <p14:creationId xmlns:p14="http://schemas.microsoft.com/office/powerpoint/2010/main" val="288300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9186596"/>
              </p:ext>
            </p:extLst>
          </p:nvPr>
        </p:nvGraphicFramePr>
        <p:xfrm>
          <a:off x="107504" y="980726"/>
          <a:ext cx="9036494" cy="5664248"/>
        </p:xfrm>
        <a:graphic>
          <a:graphicData uri="http://schemas.openxmlformats.org/drawingml/2006/table">
            <a:tbl>
              <a:tblPr>
                <a:tableStyleId>{5C22544A-7EE6-4342-B048-85BDC9FD1C3A}</a:tableStyleId>
              </a:tblPr>
              <a:tblGrid>
                <a:gridCol w="1296144"/>
                <a:gridCol w="720080"/>
                <a:gridCol w="925409"/>
                <a:gridCol w="634783"/>
                <a:gridCol w="661827"/>
                <a:gridCol w="658301"/>
                <a:gridCol w="864096"/>
                <a:gridCol w="720080"/>
                <a:gridCol w="648072"/>
                <a:gridCol w="531546"/>
                <a:gridCol w="661827"/>
                <a:gridCol w="714329"/>
              </a:tblGrid>
              <a:tr h="290126">
                <a:tc rowSpan="2">
                  <a:txBody>
                    <a:bodyPr/>
                    <a:lstStyle/>
                    <a:p>
                      <a:pP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gridSpan="4">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dirty="0">
                          <a:solidFill>
                            <a:srgbClr val="7030A0"/>
                          </a:solidFill>
                          <a:effectLst/>
                        </a:rPr>
                        <a:t>Foreign National</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dirty="0">
                          <a:solidFill>
                            <a:srgbClr val="7030A0"/>
                          </a:solidFill>
                          <a:effectLst/>
                        </a:rPr>
                        <a:t>TOTAL</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r>
              <a:tr h="580252">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vMerge="1">
                  <a:txBody>
                    <a:bodyPr/>
                    <a:lstStyle/>
                    <a:p>
                      <a:endParaRPr lang="en-ZA"/>
                    </a:p>
                  </a:txBody>
                  <a:tcPr/>
                </a:tc>
              </a:tr>
              <a:tr h="580252">
                <a:tc>
                  <a:txBody>
                    <a:bodyPr/>
                    <a:lstStyle/>
                    <a:p>
                      <a:pPr>
                        <a:lnSpc>
                          <a:spcPct val="115000"/>
                        </a:lnSpc>
                        <a:spcAft>
                          <a:spcPts val="0"/>
                        </a:spcAft>
                      </a:pPr>
                      <a:r>
                        <a:rPr lang="en-GB" sz="1400">
                          <a:effectLst/>
                        </a:rPr>
                        <a:t>Agriculture</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6.1%</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72.7%</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0.2%</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13.3%</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127" marR="59127" marT="0" marB="0" anchor="ctr">
                    <a:solidFill>
                      <a:srgbClr val="92D050"/>
                    </a:solidFill>
                  </a:tcPr>
                </a:tc>
              </a:tr>
              <a:tr h="580252">
                <a:tc>
                  <a:txBody>
                    <a:bodyPr/>
                    <a:lstStyle/>
                    <a:p>
                      <a:pPr>
                        <a:lnSpc>
                          <a:spcPct val="115000"/>
                        </a:lnSpc>
                        <a:spcAft>
                          <a:spcPts val="0"/>
                        </a:spcAft>
                      </a:pPr>
                      <a:r>
                        <a:rPr lang="en-GB" sz="1400">
                          <a:effectLst/>
                        </a:rPr>
                        <a:t>Mining and Quarrying</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15.4%</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62.4%</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7.5%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127" marR="59127" marT="0" marB="0" anchor="ctr">
                    <a:solidFill>
                      <a:srgbClr val="92D050"/>
                    </a:solidFill>
                  </a:tcPr>
                </a:tc>
              </a:tr>
              <a:tr h="580252">
                <a:tc>
                  <a:txBody>
                    <a:bodyPr/>
                    <a:lstStyle/>
                    <a:p>
                      <a:pPr>
                        <a:lnSpc>
                          <a:spcPct val="115000"/>
                        </a:lnSpc>
                        <a:spcAft>
                          <a:spcPts val="0"/>
                        </a:spcAft>
                      </a:pPr>
                      <a:r>
                        <a:rPr lang="en-GB" sz="1400">
                          <a:effectLst/>
                        </a:rPr>
                        <a:t>Manufacturing</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7.9%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64.2%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10.5%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r h="580252">
                <a:tc>
                  <a:txBody>
                    <a:bodyPr/>
                    <a:lstStyle/>
                    <a:p>
                      <a:pPr>
                        <a:lnSpc>
                          <a:spcPct val="115000"/>
                        </a:lnSpc>
                        <a:spcAft>
                          <a:spcPts val="0"/>
                        </a:spcAft>
                      </a:pPr>
                      <a:r>
                        <a:rPr lang="en-GB" sz="1400">
                          <a:effectLst/>
                        </a:rPr>
                        <a:t>Electricity, Gas and Water</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27.2%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6.5%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34.2%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13.1%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r h="352590">
                <a:tc>
                  <a:txBody>
                    <a:bodyPr/>
                    <a:lstStyle/>
                    <a:p>
                      <a:pPr>
                        <a:lnSpc>
                          <a:spcPct val="115000"/>
                        </a:lnSpc>
                        <a:spcAft>
                          <a:spcPts val="0"/>
                        </a:spcAft>
                      </a:pPr>
                      <a:r>
                        <a:rPr lang="en-GB" sz="1400">
                          <a:effectLst/>
                        </a:rPr>
                        <a:t>Construction</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12.3%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5.4%</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60.9%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6.9%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r h="624111">
                <a:tc>
                  <a:txBody>
                    <a:bodyPr/>
                    <a:lstStyle/>
                    <a:p>
                      <a:pPr>
                        <a:lnSpc>
                          <a:spcPct val="115000"/>
                        </a:lnSpc>
                        <a:spcAft>
                          <a:spcPts val="0"/>
                        </a:spcAft>
                      </a:pPr>
                      <a:r>
                        <a:rPr lang="en-GB" sz="1400" dirty="0">
                          <a:effectLst/>
                        </a:rPr>
                        <a:t>Retail and Motor Trade/Repair </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8.0%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65.3%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13.4%</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r h="1160505">
                <a:tc>
                  <a:txBody>
                    <a:bodyPr/>
                    <a:lstStyle/>
                    <a:p>
                      <a:pPr>
                        <a:lnSpc>
                          <a:spcPct val="115000"/>
                        </a:lnSpc>
                        <a:spcAft>
                          <a:spcPts val="0"/>
                        </a:spcAft>
                      </a:pPr>
                      <a:r>
                        <a:rPr lang="en-GB" sz="1400">
                          <a:effectLst/>
                        </a:rPr>
                        <a:t>Wholesale Trade/</a:t>
                      </a:r>
                      <a:endParaRPr lang="en-ZA" sz="1400">
                        <a:effectLst/>
                      </a:endParaRPr>
                    </a:p>
                    <a:p>
                      <a:pPr>
                        <a:lnSpc>
                          <a:spcPct val="115000"/>
                        </a:lnSpc>
                        <a:spcAft>
                          <a:spcPts val="0"/>
                        </a:spcAft>
                      </a:pPr>
                      <a:r>
                        <a:rPr lang="en-GB" sz="1400">
                          <a:effectLst/>
                        </a:rPr>
                        <a:t>Commercial Agents/Allied Services</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3.9%</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60.5%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13.6%</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0.6%</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bl>
          </a:graphicData>
        </a:graphic>
      </p:graphicFrame>
      <p:sp>
        <p:nvSpPr>
          <p:cNvPr id="2" name="Title 1"/>
          <p:cNvSpPr>
            <a:spLocks noGrp="1"/>
          </p:cNvSpPr>
          <p:nvPr>
            <p:ph type="title"/>
          </p:nvPr>
        </p:nvSpPr>
        <p:spPr>
          <a:xfrm>
            <a:off x="107504" y="116632"/>
            <a:ext cx="8856984" cy="792088"/>
          </a:xfrm>
        </p:spPr>
        <p:txBody>
          <a:bodyPr>
            <a:normAutofit/>
          </a:bodyPr>
          <a:lstStyle/>
          <a:p>
            <a:r>
              <a:rPr lang="en-ZA" b="1" dirty="0" smtClean="0"/>
              <a:t>Top Management - Sector</a:t>
            </a:r>
            <a:endParaRPr lang="en-ZA" b="1" dirty="0"/>
          </a:p>
        </p:txBody>
      </p:sp>
    </p:spTree>
    <p:extLst>
      <p:ext uri="{BB962C8B-B14F-4D97-AF65-F5344CB8AC3E}">
        <p14:creationId xmlns:p14="http://schemas.microsoft.com/office/powerpoint/2010/main" val="8589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730247"/>
              </p:ext>
            </p:extLst>
          </p:nvPr>
        </p:nvGraphicFramePr>
        <p:xfrm>
          <a:off x="107504" y="980726"/>
          <a:ext cx="9036494" cy="3960270"/>
        </p:xfrm>
        <a:graphic>
          <a:graphicData uri="http://schemas.openxmlformats.org/drawingml/2006/table">
            <a:tbl>
              <a:tblPr>
                <a:tableStyleId>{5C22544A-7EE6-4342-B048-85BDC9FD1C3A}</a:tableStyleId>
              </a:tblPr>
              <a:tblGrid>
                <a:gridCol w="1296144"/>
                <a:gridCol w="720080"/>
                <a:gridCol w="925409"/>
                <a:gridCol w="634783"/>
                <a:gridCol w="661827"/>
                <a:gridCol w="658301"/>
                <a:gridCol w="888087"/>
                <a:gridCol w="624081"/>
                <a:gridCol w="576064"/>
                <a:gridCol w="675562"/>
                <a:gridCol w="661827"/>
                <a:gridCol w="714329"/>
              </a:tblGrid>
              <a:tr h="181394">
                <a:tc rowSpan="2">
                  <a:txBody>
                    <a:bodyPr/>
                    <a:lstStyle/>
                    <a:p>
                      <a:pP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gridSpan="4">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dirty="0">
                          <a:solidFill>
                            <a:srgbClr val="7030A0"/>
                          </a:solidFill>
                          <a:effectLst/>
                        </a:rPr>
                        <a:t>Foreign National</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a:solidFill>
                            <a:srgbClr val="7030A0"/>
                          </a:solidFill>
                          <a:effectLst/>
                        </a:rPr>
                        <a:t>TOTAL</a:t>
                      </a:r>
                      <a:endParaRPr lang="en-ZA" sz="1400" b="0">
                        <a:solidFill>
                          <a:srgbClr val="7030A0"/>
                        </a:solidFill>
                        <a:effectLst/>
                        <a:latin typeface="Calibri"/>
                        <a:ea typeface="Calibri"/>
                        <a:cs typeface="Times New Roman"/>
                      </a:endParaRPr>
                    </a:p>
                  </a:txBody>
                  <a:tcPr marL="59127" marR="59127" marT="0" marB="0" anchor="ctr">
                    <a:solidFill>
                      <a:srgbClr val="92D050"/>
                    </a:solidFill>
                  </a:tcPr>
                </a:tc>
              </a:tr>
              <a:tr h="351880">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127" marR="59127" marT="0" marB="0" anchor="ctr">
                    <a:solidFill>
                      <a:srgbClr val="92D050"/>
                    </a:solidFill>
                  </a:tcPr>
                </a:tc>
                <a:tc vMerge="1">
                  <a:txBody>
                    <a:bodyPr/>
                    <a:lstStyle/>
                    <a:p>
                      <a:endParaRPr lang="en-ZA"/>
                    </a:p>
                  </a:txBody>
                  <a:tcPr/>
                </a:tc>
              </a:tr>
              <a:tr h="544182">
                <a:tc>
                  <a:txBody>
                    <a:bodyPr/>
                    <a:lstStyle/>
                    <a:p>
                      <a:pPr>
                        <a:lnSpc>
                          <a:spcPct val="115000"/>
                        </a:lnSpc>
                        <a:spcAft>
                          <a:spcPts val="0"/>
                        </a:spcAft>
                      </a:pPr>
                      <a:r>
                        <a:rPr lang="en-GB" sz="1400" dirty="0">
                          <a:effectLst/>
                        </a:rPr>
                        <a:t>Catering/</a:t>
                      </a:r>
                      <a:endParaRPr lang="en-ZA" sz="1400" dirty="0">
                        <a:effectLst/>
                      </a:endParaRPr>
                    </a:p>
                    <a:p>
                      <a:pPr>
                        <a:lnSpc>
                          <a:spcPct val="115000"/>
                        </a:lnSpc>
                        <a:spcAft>
                          <a:spcPts val="0"/>
                        </a:spcAft>
                      </a:pPr>
                      <a:r>
                        <a:rPr lang="en-GB" sz="1400" dirty="0">
                          <a:effectLst/>
                        </a:rPr>
                        <a:t>Accommodation/</a:t>
                      </a:r>
                      <a:endParaRPr lang="en-ZA" sz="1400" dirty="0">
                        <a:effectLst/>
                      </a:endParaRPr>
                    </a:p>
                    <a:p>
                      <a:pPr>
                        <a:lnSpc>
                          <a:spcPct val="115000"/>
                        </a:lnSpc>
                        <a:spcAft>
                          <a:spcPts val="0"/>
                        </a:spcAft>
                      </a:pPr>
                      <a:r>
                        <a:rPr lang="en-GB" sz="1400" dirty="0">
                          <a:effectLst/>
                        </a:rPr>
                        <a:t>other trade</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8.0%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3.0%</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52.5%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2.1%</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20.9%</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r h="527820">
                <a:tc>
                  <a:txBody>
                    <a:bodyPr/>
                    <a:lstStyle/>
                    <a:p>
                      <a:pPr>
                        <a:lnSpc>
                          <a:spcPct val="115000"/>
                        </a:lnSpc>
                        <a:spcAft>
                          <a:spcPts val="0"/>
                        </a:spcAft>
                      </a:pPr>
                      <a:r>
                        <a:rPr lang="en-GB" sz="1400">
                          <a:effectLst/>
                        </a:rPr>
                        <a:t>Transport/ Storage/ Communications</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10.9%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3.6%</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9.0%</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51.5%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11.7%</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0.6%</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r h="351880">
                <a:tc>
                  <a:txBody>
                    <a:bodyPr/>
                    <a:lstStyle/>
                    <a:p>
                      <a:pPr>
                        <a:lnSpc>
                          <a:spcPct val="115000"/>
                        </a:lnSpc>
                        <a:spcAft>
                          <a:spcPts val="0"/>
                        </a:spcAft>
                      </a:pPr>
                      <a:r>
                        <a:rPr lang="en-GB" sz="1400">
                          <a:effectLst/>
                        </a:rPr>
                        <a:t>Finance/Business Services</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8.6%</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54.5%</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2.5%</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15.9%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127" marR="59127" marT="0" marB="0" anchor="ctr">
                    <a:solidFill>
                      <a:srgbClr val="92D050"/>
                    </a:solidFill>
                  </a:tcPr>
                </a:tc>
              </a:tr>
              <a:tr h="527820">
                <a:tc>
                  <a:txBody>
                    <a:bodyPr/>
                    <a:lstStyle/>
                    <a:p>
                      <a:pPr>
                        <a:lnSpc>
                          <a:spcPct val="115000"/>
                        </a:lnSpc>
                        <a:spcAft>
                          <a:spcPts val="0"/>
                        </a:spcAft>
                      </a:pPr>
                      <a:r>
                        <a:rPr lang="en-GB" sz="1400">
                          <a:effectLst/>
                        </a:rPr>
                        <a:t>Community/</a:t>
                      </a:r>
                      <a:endParaRPr lang="en-ZA" sz="1400">
                        <a:effectLst/>
                      </a:endParaRPr>
                    </a:p>
                    <a:p>
                      <a:pPr>
                        <a:lnSpc>
                          <a:spcPct val="115000"/>
                        </a:lnSpc>
                        <a:spcAft>
                          <a:spcPts val="0"/>
                        </a:spcAft>
                      </a:pPr>
                      <a:r>
                        <a:rPr lang="en-GB" sz="1400">
                          <a:effectLst/>
                        </a:rPr>
                        <a:t>Social/Personal Services</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22.7%</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36.1%</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10.7%</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2.0%</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2.2%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15.8%</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59127" marR="59127"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127" marR="59127" marT="0" marB="0" anchor="ctr">
                    <a:solidFill>
                      <a:srgbClr val="92D050"/>
                    </a:solidFill>
                  </a:tcPr>
                </a:tc>
              </a:tr>
            </a:tbl>
          </a:graphicData>
        </a:graphic>
      </p:graphicFrame>
      <p:sp>
        <p:nvSpPr>
          <p:cNvPr id="2" name="Title 1"/>
          <p:cNvSpPr>
            <a:spLocks noGrp="1"/>
          </p:cNvSpPr>
          <p:nvPr>
            <p:ph type="title"/>
          </p:nvPr>
        </p:nvSpPr>
        <p:spPr>
          <a:xfrm>
            <a:off x="107504" y="116632"/>
            <a:ext cx="8856984" cy="864096"/>
          </a:xfrm>
        </p:spPr>
        <p:txBody>
          <a:bodyPr>
            <a:normAutofit fontScale="90000"/>
          </a:bodyPr>
          <a:lstStyle/>
          <a:p>
            <a:r>
              <a:rPr lang="en-ZA" b="1" dirty="0" smtClean="0"/>
              <a:t>Top Management – Sector - Co</a:t>
            </a:r>
            <a:r>
              <a:rPr lang="en-ZA" dirty="0" smtClean="0"/>
              <a:t>ntinued</a:t>
            </a:r>
            <a:endParaRPr lang="en-ZA" dirty="0"/>
          </a:p>
        </p:txBody>
      </p:sp>
    </p:spTree>
    <p:extLst>
      <p:ext uri="{BB962C8B-B14F-4D97-AF65-F5344CB8AC3E}">
        <p14:creationId xmlns:p14="http://schemas.microsoft.com/office/powerpoint/2010/main" val="2619373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8732391"/>
              </p:ext>
            </p:extLst>
          </p:nvPr>
        </p:nvGraphicFramePr>
        <p:xfrm>
          <a:off x="0" y="836432"/>
          <a:ext cx="9120875" cy="6166684"/>
        </p:xfrm>
        <a:graphic>
          <a:graphicData uri="http://schemas.openxmlformats.org/drawingml/2006/table">
            <a:tbl>
              <a:tblPr>
                <a:tableStyleId>{5C22544A-7EE6-4342-B048-85BDC9FD1C3A}</a:tableStyleId>
              </a:tblPr>
              <a:tblGrid>
                <a:gridCol w="1167976"/>
                <a:gridCol w="702381"/>
                <a:gridCol w="818075"/>
                <a:gridCol w="701796"/>
                <a:gridCol w="701796"/>
                <a:gridCol w="818075"/>
                <a:gridCol w="818075"/>
                <a:gridCol w="658088"/>
                <a:gridCol w="613556"/>
                <a:gridCol w="693549"/>
                <a:gridCol w="693549"/>
                <a:gridCol w="733959"/>
              </a:tblGrid>
              <a:tr h="490055">
                <a:tc rowSpan="2">
                  <a:txBody>
                    <a:bodyPr/>
                    <a:lstStyle/>
                    <a:p>
                      <a:pPr algn="ctr">
                        <a:lnSpc>
                          <a:spcPct val="115000"/>
                        </a:lnSpc>
                        <a:spcAft>
                          <a:spcPts val="0"/>
                        </a:spcAft>
                        <a:tabLst>
                          <a:tab pos="2637155" algn="ctr"/>
                          <a:tab pos="5274310" algn="r"/>
                        </a:tabLst>
                      </a:pPr>
                      <a:r>
                        <a:rPr lang="en-GB" sz="1400" b="0" dirty="0">
                          <a:solidFill>
                            <a:srgbClr val="7030A0"/>
                          </a:solidFill>
                          <a:effectLst/>
                        </a:rPr>
                        <a:t>Business Types</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tabLst>
                          <a:tab pos="2637155" algn="ctr"/>
                          <a:tab pos="5274310" algn="r"/>
                        </a:tabLst>
                      </a:pPr>
                      <a:r>
                        <a:rPr lang="en-GB" sz="1400" b="0">
                          <a:solidFill>
                            <a:srgbClr val="7030A0"/>
                          </a:solidFill>
                          <a:effectLst/>
                        </a:rPr>
                        <a:t>Male</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tabLst>
                          <a:tab pos="2637155" algn="ctr"/>
                          <a:tab pos="5274310" algn="r"/>
                        </a:tabLst>
                      </a:pPr>
                      <a:r>
                        <a:rPr lang="en-GB" sz="1400" b="0">
                          <a:solidFill>
                            <a:srgbClr val="7030A0"/>
                          </a:solidFill>
                          <a:effectLst/>
                        </a:rPr>
                        <a:t>Female</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tabLst>
                          <a:tab pos="2637155" algn="ctr"/>
                          <a:tab pos="5274310" algn="r"/>
                        </a:tabLst>
                      </a:pPr>
                      <a:r>
                        <a:rPr lang="en-GB" sz="1400" b="0">
                          <a:solidFill>
                            <a:srgbClr val="7030A0"/>
                          </a:solidFill>
                          <a:effectLst/>
                        </a:rPr>
                        <a:t>Foreign Nationals</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tabLst>
                          <a:tab pos="2637155" algn="ctr"/>
                          <a:tab pos="5274310" algn="r"/>
                        </a:tabLst>
                      </a:pPr>
                      <a:r>
                        <a:rPr lang="en-GB" sz="1400" b="0">
                          <a:solidFill>
                            <a:srgbClr val="7030A0"/>
                          </a:solidFill>
                          <a:effectLst/>
                        </a:rPr>
                        <a:t>TOTAL</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r>
              <a:tr h="331198">
                <a:tc vMerge="1">
                  <a:txBody>
                    <a:bodyPr/>
                    <a:lstStyle/>
                    <a:p>
                      <a:endParaRPr lang="en-ZA"/>
                    </a:p>
                  </a:txBody>
                  <a:tcPr/>
                </a:tc>
                <a:tc>
                  <a:txBody>
                    <a:bodyPr/>
                    <a:lstStyle/>
                    <a:p>
                      <a:pPr algn="ctr">
                        <a:lnSpc>
                          <a:spcPct val="115000"/>
                        </a:lnSpc>
                        <a:spcAft>
                          <a:spcPts val="0"/>
                        </a:spcAft>
                        <a:tabLst>
                          <a:tab pos="2637155" algn="ctr"/>
                          <a:tab pos="5274310" algn="r"/>
                        </a:tabLs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a:solidFill>
                            <a:srgbClr val="7030A0"/>
                          </a:solidFill>
                          <a:effectLst/>
                        </a:rPr>
                        <a:t>Indian</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735082">
                <a:tc>
                  <a:txBody>
                    <a:bodyPr/>
                    <a:lstStyle/>
                    <a:p>
                      <a:pPr>
                        <a:lnSpc>
                          <a:spcPct val="115000"/>
                        </a:lnSpc>
                        <a:spcAft>
                          <a:spcPts val="0"/>
                        </a:spcAft>
                        <a:tabLst>
                          <a:tab pos="2637155" algn="ctr"/>
                          <a:tab pos="5274310" algn="r"/>
                        </a:tabLst>
                      </a:pPr>
                      <a:r>
                        <a:rPr lang="en-GB" sz="1400">
                          <a:effectLst/>
                        </a:rPr>
                        <a:t>National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735082">
                <a:tc>
                  <a:txBody>
                    <a:bodyPr/>
                    <a:lstStyle/>
                    <a:p>
                      <a:pPr>
                        <a:lnSpc>
                          <a:spcPct val="115000"/>
                        </a:lnSpc>
                        <a:spcAft>
                          <a:spcPts val="0"/>
                        </a:spcAft>
                        <a:tabLst>
                          <a:tab pos="2637155" algn="ctr"/>
                          <a:tab pos="5274310" algn="r"/>
                        </a:tabLst>
                      </a:pPr>
                      <a:r>
                        <a:rPr lang="en-GB" sz="1400">
                          <a:effectLst/>
                        </a:rPr>
                        <a:t>Provincial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46.8%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735082">
                <a:tc>
                  <a:txBody>
                    <a:bodyPr/>
                    <a:lstStyle/>
                    <a:p>
                      <a:pPr>
                        <a:lnSpc>
                          <a:spcPct val="115000"/>
                        </a:lnSpc>
                        <a:spcAft>
                          <a:spcPts val="0"/>
                        </a:spcAft>
                        <a:tabLst>
                          <a:tab pos="2637155" algn="ctr"/>
                          <a:tab pos="5274310" algn="r"/>
                        </a:tabLst>
                      </a:pPr>
                      <a:r>
                        <a:rPr lang="en-GB" sz="1400">
                          <a:effectLst/>
                        </a:rPr>
                        <a:t>Local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4.5%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642930">
                <a:tc>
                  <a:txBody>
                    <a:bodyPr/>
                    <a:lstStyle/>
                    <a:p>
                      <a:pPr>
                        <a:lnSpc>
                          <a:spcPct val="115000"/>
                        </a:lnSpc>
                        <a:spcAft>
                          <a:spcPts val="0"/>
                        </a:spcAft>
                        <a:tabLst>
                          <a:tab pos="2637155" algn="ctr"/>
                          <a:tab pos="5274310" algn="r"/>
                        </a:tabLst>
                      </a:pPr>
                      <a:r>
                        <a:rPr lang="en-GB" sz="1400">
                          <a:effectLst/>
                        </a:rPr>
                        <a:t>Private Sector</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60.9%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974127">
                <a:tc>
                  <a:txBody>
                    <a:bodyPr/>
                    <a:lstStyle/>
                    <a:p>
                      <a:pPr>
                        <a:lnSpc>
                          <a:spcPct val="115000"/>
                        </a:lnSpc>
                        <a:spcAft>
                          <a:spcPts val="0"/>
                        </a:spcAft>
                        <a:tabLst>
                          <a:tab pos="2637155" algn="ctr"/>
                          <a:tab pos="5274310" algn="r"/>
                        </a:tabLst>
                      </a:pPr>
                      <a:r>
                        <a:rPr lang="en-GB" sz="1400">
                          <a:effectLst/>
                        </a:rPr>
                        <a:t>Non-Profit Organisations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735082">
                <a:tc>
                  <a:txBody>
                    <a:bodyPr/>
                    <a:lstStyle/>
                    <a:p>
                      <a:pPr>
                        <a:lnSpc>
                          <a:spcPct val="115000"/>
                        </a:lnSpc>
                        <a:spcAft>
                          <a:spcPts val="0"/>
                        </a:spcAft>
                        <a:tabLst>
                          <a:tab pos="2637155" algn="ctr"/>
                          <a:tab pos="5274310" algn="r"/>
                        </a:tabLst>
                      </a:pPr>
                      <a:r>
                        <a:rPr lang="en-GB" sz="1400">
                          <a:effectLst/>
                        </a:rPr>
                        <a:t>State Owned Companies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38.8%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642930">
                <a:tc>
                  <a:txBody>
                    <a:bodyPr/>
                    <a:lstStyle/>
                    <a:p>
                      <a:pPr>
                        <a:lnSpc>
                          <a:spcPct val="115000"/>
                        </a:lnSpc>
                        <a:spcAft>
                          <a:spcPts val="0"/>
                        </a:spcAft>
                        <a:tabLst>
                          <a:tab pos="2637155" algn="ctr"/>
                          <a:tab pos="5274310" algn="r"/>
                        </a:tabLst>
                      </a:pPr>
                      <a:r>
                        <a:rPr lang="en-GB" sz="1400">
                          <a:effectLst/>
                        </a:rPr>
                        <a:t>Educational Institutions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27902" y="116632"/>
            <a:ext cx="9144000" cy="720080"/>
          </a:xfrm>
        </p:spPr>
        <p:txBody>
          <a:bodyPr>
            <a:normAutofit fontScale="90000"/>
          </a:bodyPr>
          <a:lstStyle/>
          <a:p>
            <a:r>
              <a:rPr lang="en-ZA" b="1" dirty="0" smtClean="0"/>
              <a:t>Top Management – Business Type</a:t>
            </a:r>
            <a:endParaRPr lang="en-ZA" b="1" dirty="0"/>
          </a:p>
        </p:txBody>
      </p:sp>
    </p:spTree>
    <p:extLst>
      <p:ext uri="{BB962C8B-B14F-4D97-AF65-F5344CB8AC3E}">
        <p14:creationId xmlns:p14="http://schemas.microsoft.com/office/powerpoint/2010/main" val="2524420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836712"/>
            <a:ext cx="8856984" cy="60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116632"/>
            <a:ext cx="8229600" cy="706090"/>
          </a:xfrm>
        </p:spPr>
        <p:txBody>
          <a:bodyPr>
            <a:normAutofit fontScale="90000"/>
          </a:bodyPr>
          <a:lstStyle/>
          <a:p>
            <a:r>
              <a:rPr lang="en-ZA" b="1" dirty="0" smtClean="0"/>
              <a:t>Senior management - RACE</a:t>
            </a:r>
            <a:endParaRPr lang="en-ZA" b="1" dirty="0"/>
          </a:p>
        </p:txBody>
      </p:sp>
    </p:spTree>
    <p:extLst>
      <p:ext uri="{BB962C8B-B14F-4D97-AF65-F5344CB8AC3E}">
        <p14:creationId xmlns:p14="http://schemas.microsoft.com/office/powerpoint/2010/main" val="4002098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51520" y="2420889"/>
            <a:ext cx="8784976"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5536" y="116632"/>
            <a:ext cx="8229600" cy="1368152"/>
          </a:xfrm>
        </p:spPr>
        <p:txBody>
          <a:bodyPr>
            <a:normAutofit/>
          </a:bodyPr>
          <a:lstStyle/>
          <a:p>
            <a:r>
              <a:rPr lang="en-ZA" sz="4000" b="1" dirty="0"/>
              <a:t>Senior management - </a:t>
            </a:r>
            <a:r>
              <a:rPr lang="en-ZA" sz="4000" b="1" dirty="0" smtClean="0"/>
              <a:t>GENDER</a:t>
            </a:r>
            <a:endParaRPr lang="en-ZA" b="1" dirty="0"/>
          </a:p>
        </p:txBody>
      </p:sp>
    </p:spTree>
    <p:extLst>
      <p:ext uri="{BB962C8B-B14F-4D97-AF65-F5344CB8AC3E}">
        <p14:creationId xmlns:p14="http://schemas.microsoft.com/office/powerpoint/2010/main" val="1375948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764704"/>
            <a:ext cx="9144000" cy="6093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116632"/>
            <a:ext cx="8229600" cy="706090"/>
          </a:xfrm>
        </p:spPr>
        <p:txBody>
          <a:bodyPr>
            <a:normAutofit fontScale="90000"/>
          </a:bodyPr>
          <a:lstStyle/>
          <a:p>
            <a:r>
              <a:rPr lang="en-ZA" b="1" dirty="0" smtClean="0"/>
              <a:t>Senior Management - Disabled</a:t>
            </a:r>
            <a:endParaRPr lang="en-ZA" b="1" dirty="0"/>
          </a:p>
        </p:txBody>
      </p:sp>
    </p:spTree>
    <p:extLst>
      <p:ext uri="{BB962C8B-B14F-4D97-AF65-F5344CB8AC3E}">
        <p14:creationId xmlns:p14="http://schemas.microsoft.com/office/powerpoint/2010/main" val="217526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61528679"/>
              </p:ext>
            </p:extLst>
          </p:nvPr>
        </p:nvGraphicFramePr>
        <p:xfrm>
          <a:off x="0" y="908719"/>
          <a:ext cx="9144000" cy="5949283"/>
        </p:xfrm>
        <a:graphic>
          <a:graphicData uri="http://schemas.openxmlformats.org/drawingml/2006/table">
            <a:tbl>
              <a:tblPr firstRow="1" firstCol="1" bandRow="1" bandCol="1">
                <a:tableStyleId>{5C22544A-7EE6-4342-B048-85BDC9FD1C3A}</a:tableStyleId>
              </a:tblPr>
              <a:tblGrid>
                <a:gridCol w="1187624"/>
                <a:gridCol w="710189"/>
                <a:gridCol w="834709"/>
                <a:gridCol w="644106"/>
                <a:gridCol w="716402"/>
                <a:gridCol w="834709"/>
                <a:gridCol w="834709"/>
                <a:gridCol w="644106"/>
                <a:gridCol w="607134"/>
                <a:gridCol w="688469"/>
                <a:gridCol w="688469"/>
                <a:gridCol w="753374"/>
              </a:tblGrid>
              <a:tr h="581419">
                <a:tc rowSpan="2">
                  <a:txBody>
                    <a:bodyPr/>
                    <a:lstStyle/>
                    <a:p>
                      <a:pPr algn="ctr">
                        <a:lnSpc>
                          <a:spcPct val="115000"/>
                        </a:lnSpc>
                        <a:spcAft>
                          <a:spcPts val="0"/>
                        </a:spcAft>
                      </a:pPr>
                      <a:r>
                        <a:rPr lang="en-GB" sz="1400" dirty="0">
                          <a:solidFill>
                            <a:srgbClr val="7030A0"/>
                          </a:solidFill>
                          <a:effectLst/>
                        </a:rPr>
                        <a:t> </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dirty="0">
                          <a:solidFill>
                            <a:srgbClr val="7030A0"/>
                          </a:solidFill>
                          <a:effectLst/>
                        </a:rPr>
                        <a:t>Foreign National</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a:solidFill>
                            <a:srgbClr val="7030A0"/>
                          </a:solidFill>
                          <a:effectLst/>
                        </a:rPr>
                        <a:t>TOTAL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r>
              <a:tr h="763540">
                <a:tc vMerge="1">
                  <a:txBody>
                    <a:bodyPr/>
                    <a:lstStyle/>
                    <a:p>
                      <a:endParaRPr lang="en-ZA"/>
                    </a:p>
                  </a:txBody>
                  <a:tcPr/>
                </a:tc>
                <a:tc>
                  <a:txBody>
                    <a:bodyPr/>
                    <a:lstStyle/>
                    <a:p>
                      <a:pPr algn="ctr">
                        <a:lnSpc>
                          <a:spcPct val="115000"/>
                        </a:lnSpc>
                        <a:spcAft>
                          <a:spcPts val="0"/>
                        </a:spcAft>
                      </a:pPr>
                      <a:r>
                        <a:rPr lang="en-GB" sz="1400">
                          <a:solidFill>
                            <a:srgbClr val="7030A0"/>
                          </a:solidFill>
                          <a:effectLst/>
                        </a:rPr>
                        <a:t>African</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rgbClr val="7030A0"/>
                          </a:solidFill>
                          <a:effectLst/>
                        </a:rPr>
                        <a:t>Coloured</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rgbClr val="7030A0"/>
                          </a:solidFill>
                          <a:effectLst/>
                        </a:rPr>
                        <a:t>Indian</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rgbClr val="7030A0"/>
                          </a:solidFill>
                          <a:effectLst/>
                        </a:rPr>
                        <a:t>White</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rgbClr val="7030A0"/>
                          </a:solidFill>
                          <a:effectLst/>
                        </a:rPr>
                        <a:t>White</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1156852">
                <a:tc>
                  <a:txBody>
                    <a:bodyPr/>
                    <a:lstStyle/>
                    <a:p>
                      <a:pPr>
                        <a:lnSpc>
                          <a:spcPct val="115000"/>
                        </a:lnSpc>
                        <a:spcAft>
                          <a:spcPts val="0"/>
                        </a:spcAft>
                      </a:pPr>
                      <a:r>
                        <a:rPr lang="en-GB" sz="1400" dirty="0">
                          <a:solidFill>
                            <a:schemeClr val="tx1"/>
                          </a:solidFill>
                          <a:effectLst/>
                        </a:rPr>
                        <a:t>Workforce profile-all employees</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4.5%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18.3%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763540">
                <a:tc>
                  <a:txBody>
                    <a:bodyPr/>
                    <a:lstStyle/>
                    <a:p>
                      <a:pPr>
                        <a:lnSpc>
                          <a:spcPct val="115000"/>
                        </a:lnSpc>
                        <a:spcAft>
                          <a:spcPts val="0"/>
                        </a:spcAft>
                      </a:pPr>
                      <a:r>
                        <a:rPr lang="en-GB" sz="1400" dirty="0">
                          <a:solidFill>
                            <a:schemeClr val="tx1"/>
                          </a:solidFill>
                          <a:effectLst/>
                        </a:rPr>
                        <a:t>Recruitment</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8.8%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763540">
                <a:tc>
                  <a:txBody>
                    <a:bodyPr/>
                    <a:lstStyle/>
                    <a:p>
                      <a:pPr>
                        <a:lnSpc>
                          <a:spcPct val="115000"/>
                        </a:lnSpc>
                        <a:spcAft>
                          <a:spcPts val="0"/>
                        </a:spcAft>
                      </a:pPr>
                      <a:r>
                        <a:rPr lang="en-GB" sz="1400" dirty="0">
                          <a:solidFill>
                            <a:schemeClr val="tx1"/>
                          </a:solidFill>
                          <a:effectLst/>
                        </a:rPr>
                        <a:t>Promotion</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763540">
                <a:tc>
                  <a:txBody>
                    <a:bodyPr/>
                    <a:lstStyle/>
                    <a:p>
                      <a:pPr>
                        <a:lnSpc>
                          <a:spcPct val="115000"/>
                        </a:lnSpc>
                        <a:spcAft>
                          <a:spcPts val="0"/>
                        </a:spcAft>
                      </a:pPr>
                      <a:r>
                        <a:rPr lang="en-GB" sz="1400" dirty="0">
                          <a:solidFill>
                            <a:schemeClr val="tx1"/>
                          </a:solidFill>
                          <a:effectLst/>
                        </a:rPr>
                        <a:t>Terminations</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1156852">
                <a:tc>
                  <a:txBody>
                    <a:bodyPr/>
                    <a:lstStyle/>
                    <a:p>
                      <a:pPr>
                        <a:lnSpc>
                          <a:spcPct val="115000"/>
                        </a:lnSpc>
                        <a:spcAft>
                          <a:spcPts val="0"/>
                        </a:spcAft>
                      </a:pPr>
                      <a:r>
                        <a:rPr lang="en-GB" sz="1400" dirty="0">
                          <a:solidFill>
                            <a:schemeClr val="tx1"/>
                          </a:solidFill>
                          <a:effectLst/>
                        </a:rPr>
                        <a:t>Skills Development</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0.0%</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0" y="116632"/>
            <a:ext cx="9144000" cy="778098"/>
          </a:xfrm>
        </p:spPr>
        <p:txBody>
          <a:bodyPr>
            <a:normAutofit fontScale="90000"/>
          </a:bodyPr>
          <a:lstStyle/>
          <a:p>
            <a:r>
              <a:rPr lang="en-ZA" sz="3600" b="1" dirty="0" smtClean="0"/>
              <a:t>Senior </a:t>
            </a:r>
            <a:r>
              <a:rPr lang="en-ZA" sz="3600" b="1" dirty="0"/>
              <a:t>Management – Movement &amp; Skills Dev</a:t>
            </a:r>
            <a:r>
              <a:rPr lang="en-ZA" sz="3600" dirty="0"/>
              <a:t>.</a:t>
            </a:r>
          </a:p>
        </p:txBody>
      </p:sp>
    </p:spTree>
    <p:extLst>
      <p:ext uri="{BB962C8B-B14F-4D97-AF65-F5344CB8AC3E}">
        <p14:creationId xmlns:p14="http://schemas.microsoft.com/office/powerpoint/2010/main" val="139920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348880"/>
            <a:ext cx="8928992" cy="4104456"/>
          </a:xfrm>
        </p:spPr>
        <p:txBody>
          <a:bodyPr>
            <a:normAutofit/>
          </a:bodyPr>
          <a:lstStyle/>
          <a:p>
            <a:pPr>
              <a:lnSpc>
                <a:spcPct val="200000"/>
              </a:lnSpc>
              <a:buClr>
                <a:srgbClr val="00B050"/>
              </a:buClr>
              <a:buFont typeface="Wingdings" pitchFamily="2" charset="2"/>
              <a:buChar char="q"/>
            </a:pPr>
            <a:endParaRPr lang="en-ZA" sz="2000" b="1" dirty="0" smtClean="0">
              <a:solidFill>
                <a:srgbClr val="7030A0"/>
              </a:solidFill>
              <a:ea typeface="Times New Roman"/>
            </a:endParaRPr>
          </a:p>
          <a:p>
            <a:pPr>
              <a:lnSpc>
                <a:spcPct val="200000"/>
              </a:lnSpc>
              <a:buClr>
                <a:srgbClr val="00B050"/>
              </a:buClr>
              <a:buFont typeface="Wingdings" pitchFamily="2" charset="2"/>
              <a:buChar char="q"/>
            </a:pPr>
            <a:r>
              <a:rPr lang="en-ZA" sz="2000" b="1" dirty="0" smtClean="0">
                <a:solidFill>
                  <a:srgbClr val="7030A0"/>
                </a:solidFill>
                <a:ea typeface="Times New Roman"/>
              </a:rPr>
              <a:t>Key Highlights for the Period</a:t>
            </a:r>
          </a:p>
          <a:p>
            <a:pPr>
              <a:lnSpc>
                <a:spcPct val="200000"/>
              </a:lnSpc>
              <a:buClr>
                <a:srgbClr val="00B050"/>
              </a:buClr>
              <a:buFont typeface="Wingdings" pitchFamily="2" charset="2"/>
              <a:buChar char="q"/>
            </a:pPr>
            <a:r>
              <a:rPr lang="en-ZA" sz="2000" b="1" dirty="0" smtClean="0">
                <a:solidFill>
                  <a:srgbClr val="7030A0"/>
                </a:solidFill>
                <a:ea typeface="Times New Roman"/>
              </a:rPr>
              <a:t>National Economically Active Population (EAP)</a:t>
            </a:r>
          </a:p>
          <a:p>
            <a:pPr>
              <a:lnSpc>
                <a:spcPct val="200000"/>
              </a:lnSpc>
              <a:buClr>
                <a:srgbClr val="00B050"/>
              </a:buClr>
              <a:buFont typeface="Wingdings" pitchFamily="2" charset="2"/>
              <a:buChar char="q"/>
            </a:pPr>
            <a:r>
              <a:rPr lang="en-ZA" sz="2000" b="1" dirty="0" smtClean="0">
                <a:solidFill>
                  <a:srgbClr val="7030A0"/>
                </a:solidFill>
                <a:ea typeface="Times New Roman"/>
              </a:rPr>
              <a:t>Analysis of Reports </a:t>
            </a:r>
            <a:r>
              <a:rPr lang="en-ZA" sz="2000" b="1" dirty="0">
                <a:solidFill>
                  <a:srgbClr val="7030A0"/>
                </a:solidFill>
                <a:ea typeface="Times New Roman"/>
              </a:rPr>
              <a:t> </a:t>
            </a:r>
            <a:r>
              <a:rPr lang="en-ZA" sz="2000" b="1" dirty="0" smtClean="0">
                <a:solidFill>
                  <a:srgbClr val="7030A0"/>
                </a:solidFill>
                <a:ea typeface="Times New Roman"/>
              </a:rPr>
              <a:t>(Trends for 2010 – 2014 &amp; status for 2014 )</a:t>
            </a:r>
          </a:p>
          <a:p>
            <a:pPr>
              <a:lnSpc>
                <a:spcPct val="200000"/>
              </a:lnSpc>
              <a:buClr>
                <a:srgbClr val="00B050"/>
              </a:buClr>
              <a:buFont typeface="Wingdings" pitchFamily="2" charset="2"/>
              <a:buChar char="q"/>
            </a:pPr>
            <a:r>
              <a:rPr lang="en-ZA" sz="2000" b="1" dirty="0" smtClean="0">
                <a:solidFill>
                  <a:srgbClr val="7030A0"/>
                </a:solidFill>
                <a:ea typeface="Times New Roman"/>
              </a:rPr>
              <a:t>Key Observations &amp; Concluding Remarks</a:t>
            </a:r>
            <a:endParaRPr lang="en-ZA" sz="2000" b="1" dirty="0">
              <a:solidFill>
                <a:srgbClr val="7030A0"/>
              </a:solidFill>
            </a:endParaRPr>
          </a:p>
        </p:txBody>
      </p:sp>
      <p:sp>
        <p:nvSpPr>
          <p:cNvPr id="2" name="Title 1"/>
          <p:cNvSpPr>
            <a:spLocks noGrp="1"/>
          </p:cNvSpPr>
          <p:nvPr>
            <p:ph type="title"/>
          </p:nvPr>
        </p:nvSpPr>
        <p:spPr/>
        <p:txBody>
          <a:bodyPr>
            <a:normAutofit fontScale="90000"/>
          </a:bodyPr>
          <a:lstStyle/>
          <a:p>
            <a:r>
              <a:rPr lang="en-ZA" b="1" dirty="0" smtClean="0"/>
              <a:t>PRESENTATION OUTLINE</a:t>
            </a:r>
            <a:br>
              <a:rPr lang="en-ZA" b="1" dirty="0" smtClean="0"/>
            </a:br>
            <a:r>
              <a:rPr lang="en-ZA" b="1" dirty="0" smtClean="0"/>
              <a:t>KEY HIGHLIGHTS FOR THE PERIOD</a:t>
            </a:r>
            <a:endParaRPr lang="en-ZA" b="1" dirty="0"/>
          </a:p>
        </p:txBody>
      </p:sp>
    </p:spTree>
    <p:extLst>
      <p:ext uri="{BB962C8B-B14F-4D97-AF65-F5344CB8AC3E}">
        <p14:creationId xmlns:p14="http://schemas.microsoft.com/office/powerpoint/2010/main" val="2610283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452019"/>
              </p:ext>
            </p:extLst>
          </p:nvPr>
        </p:nvGraphicFramePr>
        <p:xfrm>
          <a:off x="107507" y="980728"/>
          <a:ext cx="9036493" cy="5688631"/>
        </p:xfrm>
        <a:graphic>
          <a:graphicData uri="http://schemas.openxmlformats.org/drawingml/2006/table">
            <a:tbl>
              <a:tblPr>
                <a:tableStyleId>{5C22544A-7EE6-4342-B048-85BDC9FD1C3A}</a:tableStyleId>
              </a:tblPr>
              <a:tblGrid>
                <a:gridCol w="929158"/>
                <a:gridCol w="821272"/>
                <a:gridCol w="821272"/>
                <a:gridCol w="705022"/>
                <a:gridCol w="716730"/>
                <a:gridCol w="687063"/>
                <a:gridCol w="913663"/>
                <a:gridCol w="638952"/>
                <a:gridCol w="631427"/>
                <a:gridCol w="710039"/>
                <a:gridCol w="710039"/>
                <a:gridCol w="751856"/>
              </a:tblGrid>
              <a:tr h="639504">
                <a:tc rowSpan="2">
                  <a:txBody>
                    <a:bodyPr/>
                    <a:lstStyle/>
                    <a:p>
                      <a:pPr algn="ctr">
                        <a:lnSpc>
                          <a:spcPct val="115000"/>
                        </a:lnSpc>
                        <a:spcAft>
                          <a:spcPts val="0"/>
                        </a:spcAft>
                        <a:tabLst>
                          <a:tab pos="2637155" algn="ctr"/>
                          <a:tab pos="5274310" algn="r"/>
                        </a:tabLst>
                      </a:pPr>
                      <a:r>
                        <a:rPr lang="en-US" sz="1400" b="0" dirty="0">
                          <a:solidFill>
                            <a:srgbClr val="7030A0"/>
                          </a:solidFill>
                          <a:effectLst/>
                        </a:rPr>
                        <a:t> </a:t>
                      </a:r>
                      <a:endParaRPr lang="en-ZA" sz="1400" b="0" dirty="0">
                        <a:solidFill>
                          <a:srgbClr val="7030A0"/>
                        </a:solidFill>
                        <a:effectLst/>
                      </a:endParaRPr>
                    </a:p>
                    <a:p>
                      <a:pPr algn="ctr">
                        <a:lnSpc>
                          <a:spcPct val="115000"/>
                        </a:lnSpc>
                        <a:spcAft>
                          <a:spcPts val="0"/>
                        </a:spcAft>
                        <a:tabLst>
                          <a:tab pos="2637155" algn="ctr"/>
                          <a:tab pos="5274310" algn="r"/>
                        </a:tabLst>
                      </a:pPr>
                      <a:r>
                        <a:rPr lang="en-US" sz="1400" b="0" dirty="0">
                          <a:solidFill>
                            <a:srgbClr val="7030A0"/>
                          </a:solidFill>
                          <a:effectLst/>
                        </a:rPr>
                        <a:t>	PROVINCE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tabLst>
                          <a:tab pos="2637155" algn="ctr"/>
                          <a:tab pos="5274310" algn="r"/>
                        </a:tabLst>
                      </a:pPr>
                      <a:r>
                        <a:rPr lang="en-US" sz="1400" b="0">
                          <a:solidFill>
                            <a:srgbClr val="7030A0"/>
                          </a:solidFill>
                          <a:effectLst/>
                        </a:rPr>
                        <a:t>Foreign National</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tabLst>
                          <a:tab pos="2637155" algn="ctr"/>
                          <a:tab pos="5274310" algn="r"/>
                        </a:tabLst>
                      </a:pPr>
                      <a:r>
                        <a:rPr lang="en-US" sz="1400" b="0">
                          <a:solidFill>
                            <a:srgbClr val="7030A0"/>
                          </a:solidFill>
                          <a:effectLst/>
                        </a:rPr>
                        <a:t>TOTAL</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r>
              <a:tr h="611305">
                <a:tc vMerge="1">
                  <a:txBody>
                    <a:bodyPr/>
                    <a:lstStyle/>
                    <a:p>
                      <a:endParaRPr lang="en-ZA"/>
                    </a:p>
                  </a:txBody>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512202">
                <a:tc>
                  <a:txBody>
                    <a:bodyPr/>
                    <a:lstStyle/>
                    <a:p>
                      <a:pPr>
                        <a:lnSpc>
                          <a:spcPct val="115000"/>
                        </a:lnSpc>
                        <a:spcAft>
                          <a:spcPts val="0"/>
                        </a:spcAft>
                        <a:tabLst>
                          <a:tab pos="2637155" algn="ctr"/>
                          <a:tab pos="5274310" algn="r"/>
                        </a:tabLst>
                      </a:pPr>
                      <a:r>
                        <a:rPr lang="en-US" sz="1400">
                          <a:effectLst/>
                        </a:rPr>
                        <a:t>Eastern  Cape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59.4%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54870">
                <a:tc>
                  <a:txBody>
                    <a:bodyPr/>
                    <a:lstStyle/>
                    <a:p>
                      <a:pPr>
                        <a:lnSpc>
                          <a:spcPct val="115000"/>
                        </a:lnSpc>
                        <a:spcAft>
                          <a:spcPts val="0"/>
                        </a:spcAft>
                        <a:tabLst>
                          <a:tab pos="2637155" algn="ctr"/>
                          <a:tab pos="5274310" algn="r"/>
                        </a:tabLst>
                      </a:pPr>
                      <a:r>
                        <a:rPr lang="en-US" sz="1400">
                          <a:effectLst/>
                        </a:rPr>
                        <a:t>Free State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45.0%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54870">
                <a:tc>
                  <a:txBody>
                    <a:bodyPr/>
                    <a:lstStyle/>
                    <a:p>
                      <a:pPr>
                        <a:lnSpc>
                          <a:spcPct val="115000"/>
                        </a:lnSpc>
                        <a:spcAft>
                          <a:spcPts val="0"/>
                        </a:spcAft>
                        <a:tabLst>
                          <a:tab pos="2637155" algn="ctr"/>
                          <a:tab pos="5274310" algn="r"/>
                        </a:tabLst>
                      </a:pPr>
                      <a:r>
                        <a:rPr lang="en-US" sz="1400" dirty="0">
                          <a:effectLst/>
                        </a:rPr>
                        <a:t>Gauteng</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6.3%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12202">
                <a:tc>
                  <a:txBody>
                    <a:bodyPr/>
                    <a:lstStyle/>
                    <a:p>
                      <a:pPr>
                        <a:lnSpc>
                          <a:spcPct val="115000"/>
                        </a:lnSpc>
                        <a:spcAft>
                          <a:spcPts val="0"/>
                        </a:spcAft>
                        <a:tabLst>
                          <a:tab pos="2637155" algn="ctr"/>
                          <a:tab pos="5274310" algn="r"/>
                        </a:tabLst>
                      </a:pPr>
                      <a:r>
                        <a:rPr lang="en-US" sz="1400">
                          <a:effectLst/>
                        </a:rPr>
                        <a:t>KwaZulu-Natal</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54870">
                <a:tc>
                  <a:txBody>
                    <a:bodyPr/>
                    <a:lstStyle/>
                    <a:p>
                      <a:pPr>
                        <a:lnSpc>
                          <a:spcPct val="115000"/>
                        </a:lnSpc>
                        <a:spcAft>
                          <a:spcPts val="0"/>
                        </a:spcAft>
                        <a:tabLst>
                          <a:tab pos="2637155" algn="ctr"/>
                          <a:tab pos="5274310" algn="r"/>
                        </a:tabLst>
                      </a:pPr>
                      <a:r>
                        <a:rPr lang="en-US" sz="1400">
                          <a:effectLst/>
                        </a:rPr>
                        <a:t>Limpopo</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36.9%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12202">
                <a:tc>
                  <a:txBody>
                    <a:bodyPr/>
                    <a:lstStyle/>
                    <a:p>
                      <a:pPr>
                        <a:lnSpc>
                          <a:spcPct val="115000"/>
                        </a:lnSpc>
                        <a:spcAft>
                          <a:spcPts val="0"/>
                        </a:spcAft>
                        <a:tabLst>
                          <a:tab pos="2637155" algn="ctr"/>
                          <a:tab pos="5274310" algn="r"/>
                        </a:tabLst>
                      </a:pPr>
                      <a:r>
                        <a:rPr lang="en-US" sz="1400">
                          <a:effectLst/>
                        </a:rPr>
                        <a:t>Mpumalanga</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12202">
                <a:tc>
                  <a:txBody>
                    <a:bodyPr/>
                    <a:lstStyle/>
                    <a:p>
                      <a:pPr>
                        <a:lnSpc>
                          <a:spcPct val="115000"/>
                        </a:lnSpc>
                        <a:spcAft>
                          <a:spcPts val="0"/>
                        </a:spcAft>
                        <a:tabLst>
                          <a:tab pos="2637155" algn="ctr"/>
                          <a:tab pos="5274310" algn="r"/>
                        </a:tabLst>
                      </a:pPr>
                      <a:r>
                        <a:rPr lang="en-US" sz="1400">
                          <a:effectLst/>
                        </a:rPr>
                        <a:t>Northern Cape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46.8%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0.0%</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512202">
                <a:tc>
                  <a:txBody>
                    <a:bodyPr/>
                    <a:lstStyle/>
                    <a:p>
                      <a:pPr>
                        <a:lnSpc>
                          <a:spcPct val="115000"/>
                        </a:lnSpc>
                        <a:spcAft>
                          <a:spcPts val="0"/>
                        </a:spcAft>
                        <a:tabLst>
                          <a:tab pos="2637155" algn="ctr"/>
                          <a:tab pos="5274310" algn="r"/>
                        </a:tabLst>
                      </a:pPr>
                      <a:r>
                        <a:rPr lang="en-US" sz="1400">
                          <a:effectLst/>
                        </a:rPr>
                        <a:t>North West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512202">
                <a:tc>
                  <a:txBody>
                    <a:bodyPr/>
                    <a:lstStyle/>
                    <a:p>
                      <a:pPr>
                        <a:lnSpc>
                          <a:spcPct val="115000"/>
                        </a:lnSpc>
                        <a:spcAft>
                          <a:spcPts val="0"/>
                        </a:spcAft>
                        <a:tabLst>
                          <a:tab pos="2637155" algn="ctr"/>
                          <a:tab pos="5274310" algn="r"/>
                        </a:tabLst>
                      </a:pPr>
                      <a:r>
                        <a:rPr lang="en-US" sz="1400">
                          <a:effectLst/>
                        </a:rPr>
                        <a:t>Western Cape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0" y="188640"/>
            <a:ext cx="8964488" cy="792088"/>
          </a:xfrm>
        </p:spPr>
        <p:txBody>
          <a:bodyPr>
            <a:normAutofit/>
          </a:bodyPr>
          <a:lstStyle/>
          <a:p>
            <a:r>
              <a:rPr lang="en-ZA" b="1" dirty="0" smtClean="0"/>
              <a:t>Senior Management - PROVINCE</a:t>
            </a:r>
            <a:endParaRPr lang="en-ZA" b="1" dirty="0"/>
          </a:p>
        </p:txBody>
      </p:sp>
    </p:spTree>
    <p:extLst>
      <p:ext uri="{BB962C8B-B14F-4D97-AF65-F5344CB8AC3E}">
        <p14:creationId xmlns:p14="http://schemas.microsoft.com/office/powerpoint/2010/main" val="1413490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21451943"/>
              </p:ext>
            </p:extLst>
          </p:nvPr>
        </p:nvGraphicFramePr>
        <p:xfrm>
          <a:off x="107504" y="980728"/>
          <a:ext cx="8928992" cy="5760642"/>
        </p:xfrm>
        <a:graphic>
          <a:graphicData uri="http://schemas.openxmlformats.org/drawingml/2006/table">
            <a:tbl>
              <a:tblPr>
                <a:tableStyleId>{5C22544A-7EE6-4342-B048-85BDC9FD1C3A}</a:tableStyleId>
              </a:tblPr>
              <a:tblGrid>
                <a:gridCol w="1079039"/>
                <a:gridCol w="791934"/>
                <a:gridCol w="791934"/>
                <a:gridCol w="677889"/>
                <a:gridCol w="677889"/>
                <a:gridCol w="791934"/>
                <a:gridCol w="791934"/>
                <a:gridCol w="601327"/>
                <a:gridCol w="636880"/>
                <a:gridCol w="606447"/>
                <a:gridCol w="761705"/>
                <a:gridCol w="720080"/>
              </a:tblGrid>
              <a:tr h="357744">
                <a:tc rowSpan="2">
                  <a:txBody>
                    <a:bodyPr/>
                    <a:lstStyle/>
                    <a:p>
                      <a:pPr algn="ct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gridSpan="4">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dirty="0">
                          <a:solidFill>
                            <a:srgbClr val="7030A0"/>
                          </a:solidFill>
                          <a:effectLst/>
                        </a:rPr>
                        <a:t>Foreign National</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a:solidFill>
                            <a:srgbClr val="7030A0"/>
                          </a:solidFill>
                          <a:effectLst/>
                        </a:rPr>
                        <a:t>TOTAL</a:t>
                      </a:r>
                      <a:endParaRPr lang="en-ZA" sz="1400" b="0">
                        <a:solidFill>
                          <a:srgbClr val="7030A0"/>
                        </a:solidFill>
                        <a:effectLst/>
                        <a:latin typeface="Calibri"/>
                        <a:ea typeface="Calibri"/>
                        <a:cs typeface="Times New Roman"/>
                      </a:endParaRPr>
                    </a:p>
                  </a:txBody>
                  <a:tcPr marL="59034" marR="59034" marT="0" marB="0" anchor="ctr">
                    <a:solidFill>
                      <a:srgbClr val="92D050"/>
                    </a:solidFill>
                  </a:tcPr>
                </a:tc>
              </a:tr>
              <a:tr h="489238">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vMerge="1">
                  <a:txBody>
                    <a:bodyPr/>
                    <a:lstStyle/>
                    <a:p>
                      <a:endParaRPr lang="en-ZA"/>
                    </a:p>
                  </a:txBody>
                  <a:tcPr/>
                </a:tc>
              </a:tr>
              <a:tr h="489238">
                <a:tc>
                  <a:txBody>
                    <a:bodyPr/>
                    <a:lstStyle/>
                    <a:p>
                      <a:pPr>
                        <a:lnSpc>
                          <a:spcPct val="115000"/>
                        </a:lnSpc>
                        <a:spcAft>
                          <a:spcPts val="0"/>
                        </a:spcAft>
                      </a:pPr>
                      <a:r>
                        <a:rPr lang="en-GB" sz="1400">
                          <a:effectLst/>
                        </a:rPr>
                        <a:t>Agriculture</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11.6%</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3.7%</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58.6%</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1.5%</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17.4%</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034" marR="59034" marT="0" marB="0" anchor="ctr">
                    <a:solidFill>
                      <a:srgbClr val="92D050"/>
                    </a:solidFill>
                  </a:tcPr>
                </a:tc>
              </a:tr>
              <a:tr h="715488">
                <a:tc>
                  <a:txBody>
                    <a:bodyPr/>
                    <a:lstStyle/>
                    <a:p>
                      <a:pPr>
                        <a:lnSpc>
                          <a:spcPct val="115000"/>
                        </a:lnSpc>
                        <a:spcAft>
                          <a:spcPts val="0"/>
                        </a:spcAft>
                      </a:pPr>
                      <a:r>
                        <a:rPr lang="en-GB" sz="1400">
                          <a:effectLst/>
                        </a:rPr>
                        <a:t>Mining and Quarrying</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16.4%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58.2%</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9.8%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034" marR="59034" marT="0" marB="0" anchor="ctr">
                    <a:solidFill>
                      <a:srgbClr val="92D050"/>
                    </a:solidFill>
                  </a:tcPr>
                </a:tc>
              </a:tr>
              <a:tr h="715488">
                <a:tc>
                  <a:txBody>
                    <a:bodyPr/>
                    <a:lstStyle/>
                    <a:p>
                      <a:pPr>
                        <a:lnSpc>
                          <a:spcPct val="115000"/>
                        </a:lnSpc>
                        <a:spcAft>
                          <a:spcPts val="0"/>
                        </a:spcAft>
                      </a:pPr>
                      <a:r>
                        <a:rPr lang="en-GB" sz="1400">
                          <a:effectLst/>
                        </a:rPr>
                        <a:t>Manufacturing</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7.8%</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8.8%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50.7%</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15.6%</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034" marR="59034" marT="0" marB="0" anchor="ctr">
                    <a:solidFill>
                      <a:srgbClr val="92D050"/>
                    </a:solidFill>
                  </a:tcPr>
                </a:tc>
              </a:tr>
              <a:tr h="1073232">
                <a:tc>
                  <a:txBody>
                    <a:bodyPr/>
                    <a:lstStyle/>
                    <a:p>
                      <a:pPr>
                        <a:lnSpc>
                          <a:spcPct val="115000"/>
                        </a:lnSpc>
                        <a:spcAft>
                          <a:spcPts val="0"/>
                        </a:spcAft>
                      </a:pPr>
                      <a:r>
                        <a:rPr lang="en-GB" sz="1400">
                          <a:effectLst/>
                        </a:rPr>
                        <a:t>Electricity, Gas and Water</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29.5%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28.4%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16.8%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1.8%</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9.1%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2.2%</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034" marR="59034" marT="0" marB="0" anchor="ctr">
                    <a:solidFill>
                      <a:srgbClr val="92D050"/>
                    </a:solidFill>
                  </a:tcPr>
                </a:tc>
              </a:tr>
              <a:tr h="489238">
                <a:tc>
                  <a:txBody>
                    <a:bodyPr/>
                    <a:lstStyle/>
                    <a:p>
                      <a:pPr>
                        <a:lnSpc>
                          <a:spcPct val="115000"/>
                        </a:lnSpc>
                        <a:spcAft>
                          <a:spcPts val="0"/>
                        </a:spcAft>
                      </a:pPr>
                      <a:r>
                        <a:rPr lang="en-GB" sz="1400">
                          <a:effectLst/>
                        </a:rPr>
                        <a:t>Construction</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14.3%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6.1%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52.7%</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1.7%</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034" marR="59034" marT="0" marB="0" anchor="ctr">
                    <a:solidFill>
                      <a:srgbClr val="92D050"/>
                    </a:solidFill>
                  </a:tcPr>
                </a:tc>
              </a:tr>
              <a:tr h="1430976">
                <a:tc>
                  <a:txBody>
                    <a:bodyPr/>
                    <a:lstStyle/>
                    <a:p>
                      <a:pPr>
                        <a:lnSpc>
                          <a:spcPct val="115000"/>
                        </a:lnSpc>
                        <a:spcAft>
                          <a:spcPts val="0"/>
                        </a:spcAft>
                      </a:pPr>
                      <a:r>
                        <a:rPr lang="en-GB" sz="1400">
                          <a:effectLst/>
                        </a:rPr>
                        <a:t>Retail and Motor Trade/Repair Service</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8.9%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5.9%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8.3%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44.3%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19.9%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034" marR="59034" marT="0" marB="0" anchor="ctr">
                    <a:solidFill>
                      <a:srgbClr val="92D050"/>
                    </a:solidFill>
                  </a:tcPr>
                </a:tc>
              </a:tr>
            </a:tbl>
          </a:graphicData>
        </a:graphic>
      </p:graphicFrame>
      <p:sp>
        <p:nvSpPr>
          <p:cNvPr id="2" name="Title 1"/>
          <p:cNvSpPr>
            <a:spLocks noGrp="1"/>
          </p:cNvSpPr>
          <p:nvPr>
            <p:ph type="title"/>
          </p:nvPr>
        </p:nvSpPr>
        <p:spPr>
          <a:xfrm>
            <a:off x="395536" y="188640"/>
            <a:ext cx="8229600" cy="706090"/>
          </a:xfrm>
        </p:spPr>
        <p:txBody>
          <a:bodyPr>
            <a:normAutofit fontScale="90000"/>
          </a:bodyPr>
          <a:lstStyle/>
          <a:p>
            <a:r>
              <a:rPr lang="en-ZA" b="1" dirty="0" smtClean="0"/>
              <a:t>Senior Management - Sector</a:t>
            </a:r>
            <a:endParaRPr lang="en-ZA" b="1" dirty="0"/>
          </a:p>
        </p:txBody>
      </p:sp>
    </p:spTree>
    <p:extLst>
      <p:ext uri="{BB962C8B-B14F-4D97-AF65-F5344CB8AC3E}">
        <p14:creationId xmlns:p14="http://schemas.microsoft.com/office/powerpoint/2010/main" val="170603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85133209"/>
              </p:ext>
            </p:extLst>
          </p:nvPr>
        </p:nvGraphicFramePr>
        <p:xfrm>
          <a:off x="0" y="1124746"/>
          <a:ext cx="9036496" cy="5764246"/>
        </p:xfrm>
        <a:graphic>
          <a:graphicData uri="http://schemas.openxmlformats.org/drawingml/2006/table">
            <a:tbl>
              <a:tblPr>
                <a:tableStyleId>{5C22544A-7EE6-4342-B048-85BDC9FD1C3A}</a:tableStyleId>
              </a:tblPr>
              <a:tblGrid>
                <a:gridCol w="1070338"/>
                <a:gridCol w="693350"/>
                <a:gridCol w="877744"/>
                <a:gridCol w="672422"/>
                <a:gridCol w="672422"/>
                <a:gridCol w="657732"/>
                <a:gridCol w="913362"/>
                <a:gridCol w="596477"/>
                <a:gridCol w="650401"/>
                <a:gridCol w="582899"/>
                <a:gridCol w="672422"/>
                <a:gridCol w="976927"/>
              </a:tblGrid>
              <a:tr h="262175">
                <a:tc rowSpan="2">
                  <a:txBody>
                    <a:bodyPr/>
                    <a:lstStyle/>
                    <a:p>
                      <a:pPr algn="ct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gridSpan="4">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a:solidFill>
                            <a:srgbClr val="7030A0"/>
                          </a:solidFill>
                          <a:effectLst/>
                        </a:rPr>
                        <a:t>Foreign National</a:t>
                      </a:r>
                      <a:endParaRPr lang="en-ZA" sz="1400" b="0">
                        <a:solidFill>
                          <a:srgbClr val="7030A0"/>
                        </a:solidFill>
                        <a:effectLst/>
                        <a:latin typeface="Calibri"/>
                        <a:ea typeface="Calibri"/>
                        <a:cs typeface="Times New Roman"/>
                      </a:endParaRPr>
                    </a:p>
                  </a:txBody>
                  <a:tcPr marL="59034" marR="59034"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a:solidFill>
                            <a:srgbClr val="7030A0"/>
                          </a:solidFill>
                          <a:effectLst/>
                        </a:rPr>
                        <a:t>TOTAL</a:t>
                      </a:r>
                      <a:endParaRPr lang="en-ZA" sz="1400" b="0">
                        <a:solidFill>
                          <a:srgbClr val="7030A0"/>
                        </a:solidFill>
                        <a:effectLst/>
                        <a:latin typeface="Calibri"/>
                        <a:ea typeface="Calibri"/>
                        <a:cs typeface="Times New Roman"/>
                      </a:endParaRPr>
                    </a:p>
                  </a:txBody>
                  <a:tcPr marL="59034" marR="59034" marT="0" marB="0" anchor="ctr">
                    <a:solidFill>
                      <a:srgbClr val="92D050"/>
                    </a:solidFill>
                  </a:tcPr>
                </a:tc>
              </a:tr>
              <a:tr h="371454">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59034" marR="59034" marT="0" marB="0" anchor="ctr">
                    <a:solidFill>
                      <a:srgbClr val="92D050"/>
                    </a:solidFill>
                  </a:tcPr>
                </a:tc>
                <a:tc vMerge="1">
                  <a:txBody>
                    <a:bodyPr/>
                    <a:lstStyle/>
                    <a:p>
                      <a:endParaRPr lang="en-ZA"/>
                    </a:p>
                  </a:txBody>
                  <a:tcPr/>
                </a:tc>
              </a:tr>
              <a:tr h="1310875">
                <a:tc>
                  <a:txBody>
                    <a:bodyPr/>
                    <a:lstStyle/>
                    <a:p>
                      <a:pPr>
                        <a:lnSpc>
                          <a:spcPct val="115000"/>
                        </a:lnSpc>
                        <a:spcAft>
                          <a:spcPts val="0"/>
                        </a:spcAft>
                      </a:pPr>
                      <a:r>
                        <a:rPr lang="en-GB" sz="1400" dirty="0">
                          <a:effectLst/>
                        </a:rPr>
                        <a:t>Wholesale Trade/</a:t>
                      </a:r>
                      <a:endParaRPr lang="en-ZA" sz="1400" dirty="0">
                        <a:effectLst/>
                      </a:endParaRPr>
                    </a:p>
                    <a:p>
                      <a:pPr>
                        <a:lnSpc>
                          <a:spcPct val="115000"/>
                        </a:lnSpc>
                        <a:spcAft>
                          <a:spcPts val="0"/>
                        </a:spcAft>
                      </a:pPr>
                      <a:r>
                        <a:rPr lang="en-GB" sz="1400" dirty="0">
                          <a:effectLst/>
                        </a:rPr>
                        <a:t>Commercial Agents/Allied Services</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8.4%</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4.1%</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10.2%</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42.4%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4.1%</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2.8%</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4.0%</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21.3%</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2.2%</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59034" marR="59034" marT="0" marB="0" anchor="ctr">
                    <a:solidFill>
                      <a:srgbClr val="92D050"/>
                    </a:solidFill>
                  </a:tcPr>
                </a:tc>
              </a:tr>
              <a:tr h="1048700">
                <a:tc>
                  <a:txBody>
                    <a:bodyPr/>
                    <a:lstStyle/>
                    <a:p>
                      <a:pPr>
                        <a:lnSpc>
                          <a:spcPct val="115000"/>
                        </a:lnSpc>
                        <a:spcAft>
                          <a:spcPts val="0"/>
                        </a:spcAft>
                      </a:pPr>
                      <a:r>
                        <a:rPr lang="en-GB" sz="1400">
                          <a:effectLst/>
                        </a:rPr>
                        <a:t>Catering/</a:t>
                      </a:r>
                      <a:endParaRPr lang="en-ZA" sz="1400">
                        <a:effectLst/>
                      </a:endParaRPr>
                    </a:p>
                    <a:p>
                      <a:pPr>
                        <a:lnSpc>
                          <a:spcPct val="115000"/>
                        </a:lnSpc>
                        <a:spcAft>
                          <a:spcPts val="0"/>
                        </a:spcAft>
                      </a:pPr>
                      <a:r>
                        <a:rPr lang="en-GB" sz="1400">
                          <a:effectLst/>
                        </a:rPr>
                        <a:t>Accommodation/</a:t>
                      </a:r>
                      <a:endParaRPr lang="en-ZA" sz="1400">
                        <a:effectLst/>
                      </a:endParaRPr>
                    </a:p>
                    <a:p>
                      <a:pPr>
                        <a:lnSpc>
                          <a:spcPct val="115000"/>
                        </a:lnSpc>
                        <a:spcAft>
                          <a:spcPts val="0"/>
                        </a:spcAft>
                      </a:pPr>
                      <a:r>
                        <a:rPr lang="en-GB" sz="1400">
                          <a:effectLst/>
                        </a:rPr>
                        <a:t>other trade</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13.0%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4.7%</a:t>
                      </a:r>
                      <a:endParaRPr lang="en-ZA" sz="1400" dirty="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31.6%</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9.8%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26.6%</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034" marR="59034" marT="0" marB="0" anchor="ctr">
                    <a:solidFill>
                      <a:srgbClr val="92D050"/>
                    </a:solidFill>
                  </a:tcPr>
                </a:tc>
              </a:tr>
              <a:tr h="1048700">
                <a:tc>
                  <a:txBody>
                    <a:bodyPr/>
                    <a:lstStyle/>
                    <a:p>
                      <a:pPr>
                        <a:lnSpc>
                          <a:spcPct val="115000"/>
                        </a:lnSpc>
                        <a:spcAft>
                          <a:spcPts val="0"/>
                        </a:spcAft>
                      </a:pPr>
                      <a:r>
                        <a:rPr lang="en-GB" sz="1400">
                          <a:effectLst/>
                        </a:rPr>
                        <a:t>Transport/ Storage/ Communications</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14.6%</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9.4%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38.3%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7.3%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16.2%</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034" marR="59034" marT="0" marB="0" anchor="ctr">
                    <a:solidFill>
                      <a:srgbClr val="92D050"/>
                    </a:solidFill>
                  </a:tcPr>
                </a:tc>
              </a:tr>
              <a:tr h="524350">
                <a:tc>
                  <a:txBody>
                    <a:bodyPr/>
                    <a:lstStyle/>
                    <a:p>
                      <a:pPr>
                        <a:lnSpc>
                          <a:spcPct val="115000"/>
                        </a:lnSpc>
                        <a:spcAft>
                          <a:spcPts val="0"/>
                        </a:spcAft>
                      </a:pPr>
                      <a:r>
                        <a:rPr lang="en-GB" sz="1400">
                          <a:effectLst/>
                        </a:rPr>
                        <a:t>Finance/Business Services</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9.0%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6.9%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39.3%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6.6%</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22.9%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034" marR="59034" marT="0" marB="0" anchor="ctr">
                    <a:solidFill>
                      <a:srgbClr val="92D050"/>
                    </a:solidFill>
                  </a:tcPr>
                </a:tc>
              </a:tr>
              <a:tr h="786525">
                <a:tc>
                  <a:txBody>
                    <a:bodyPr/>
                    <a:lstStyle/>
                    <a:p>
                      <a:pPr>
                        <a:lnSpc>
                          <a:spcPct val="115000"/>
                        </a:lnSpc>
                        <a:spcAft>
                          <a:spcPts val="0"/>
                        </a:spcAft>
                      </a:pPr>
                      <a:r>
                        <a:rPr lang="en-GB" sz="1400">
                          <a:effectLst/>
                        </a:rPr>
                        <a:t>Community/Social/Personal Services</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28.0%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20.1%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17.1%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18.0%</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59034" marR="59034"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59034" marR="59034" marT="0" marB="0" anchor="ctr">
                    <a:solidFill>
                      <a:srgbClr val="92D050"/>
                    </a:solidFill>
                  </a:tcPr>
                </a:tc>
              </a:tr>
            </a:tbl>
          </a:graphicData>
        </a:graphic>
      </p:graphicFrame>
      <p:sp>
        <p:nvSpPr>
          <p:cNvPr id="2" name="Title 1"/>
          <p:cNvSpPr>
            <a:spLocks noGrp="1"/>
          </p:cNvSpPr>
          <p:nvPr>
            <p:ph type="title"/>
          </p:nvPr>
        </p:nvSpPr>
        <p:spPr>
          <a:xfrm>
            <a:off x="395536" y="188640"/>
            <a:ext cx="8229600" cy="864096"/>
          </a:xfrm>
        </p:spPr>
        <p:txBody>
          <a:bodyPr>
            <a:normAutofit fontScale="90000"/>
          </a:bodyPr>
          <a:lstStyle/>
          <a:p>
            <a:r>
              <a:rPr lang="en-ZA" b="1" dirty="0" smtClean="0"/>
              <a:t>Senior Management – Sector – Cont</a:t>
            </a:r>
            <a:r>
              <a:rPr lang="en-ZA" dirty="0" smtClean="0"/>
              <a:t>.</a:t>
            </a:r>
            <a:endParaRPr lang="en-ZA" dirty="0"/>
          </a:p>
        </p:txBody>
      </p:sp>
    </p:spTree>
    <p:extLst>
      <p:ext uri="{BB962C8B-B14F-4D97-AF65-F5344CB8AC3E}">
        <p14:creationId xmlns:p14="http://schemas.microsoft.com/office/powerpoint/2010/main" val="927219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67886756"/>
              </p:ext>
            </p:extLst>
          </p:nvPr>
        </p:nvGraphicFramePr>
        <p:xfrm>
          <a:off x="107505" y="836712"/>
          <a:ext cx="9036495" cy="6025993"/>
        </p:xfrm>
        <a:graphic>
          <a:graphicData uri="http://schemas.openxmlformats.org/drawingml/2006/table">
            <a:tbl>
              <a:tblPr>
                <a:tableStyleId>{5C22544A-7EE6-4342-B048-85BDC9FD1C3A}</a:tableStyleId>
              </a:tblPr>
              <a:tblGrid>
                <a:gridCol w="1029700"/>
                <a:gridCol w="800517"/>
                <a:gridCol w="800517"/>
                <a:gridCol w="685925"/>
                <a:gridCol w="686738"/>
                <a:gridCol w="800517"/>
                <a:gridCol w="800517"/>
                <a:gridCol w="685925"/>
                <a:gridCol w="694419"/>
                <a:gridCol w="618916"/>
                <a:gridCol w="741189"/>
                <a:gridCol w="691615"/>
              </a:tblGrid>
              <a:tr h="644398">
                <a:tc rowSpan="2">
                  <a:txBody>
                    <a:bodyPr/>
                    <a:lstStyle/>
                    <a:p>
                      <a:pPr algn="ctr">
                        <a:lnSpc>
                          <a:spcPct val="115000"/>
                        </a:lnSpc>
                        <a:spcAft>
                          <a:spcPts val="0"/>
                        </a:spcAft>
                      </a:pPr>
                      <a:r>
                        <a:rPr lang="en-GB" sz="1400" dirty="0">
                          <a:solidFill>
                            <a:srgbClr val="7030A0"/>
                          </a:solidFill>
                          <a:effectLst/>
                        </a:rPr>
                        <a:t> </a:t>
                      </a:r>
                      <a:endParaRPr lang="en-ZA" sz="1400" dirty="0">
                        <a:solidFill>
                          <a:srgbClr val="7030A0"/>
                        </a:solidFill>
                        <a:effectLst/>
                      </a:endParaRPr>
                    </a:p>
                    <a:p>
                      <a:pPr algn="ctr">
                        <a:lnSpc>
                          <a:spcPct val="115000"/>
                        </a:lnSpc>
                        <a:spcAft>
                          <a:spcPts val="0"/>
                        </a:spcAft>
                      </a:pPr>
                      <a:r>
                        <a:rPr lang="en-GB" sz="1400" dirty="0">
                          <a:solidFill>
                            <a:srgbClr val="7030A0"/>
                          </a:solidFill>
                          <a:effectLst/>
                        </a:rPr>
                        <a:t>Business</a:t>
                      </a:r>
                      <a:endParaRPr lang="en-ZA" sz="1400" dirty="0">
                        <a:solidFill>
                          <a:srgbClr val="7030A0"/>
                        </a:solidFill>
                        <a:effectLst/>
                      </a:endParaRPr>
                    </a:p>
                    <a:p>
                      <a:pPr algn="ctr">
                        <a:lnSpc>
                          <a:spcPct val="115000"/>
                        </a:lnSpc>
                        <a:spcAft>
                          <a:spcPts val="0"/>
                        </a:spcAft>
                      </a:pPr>
                      <a:r>
                        <a:rPr lang="en-GB" sz="1400" dirty="0">
                          <a:solidFill>
                            <a:srgbClr val="7030A0"/>
                          </a:solidFill>
                          <a:effectLst/>
                        </a:rPr>
                        <a:t>Types</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pPr>
                      <a:r>
                        <a:rPr lang="en-GB" sz="1400" dirty="0">
                          <a:solidFill>
                            <a:srgbClr val="7030A0"/>
                          </a:solidFill>
                          <a:effectLst/>
                        </a:rPr>
                        <a:t> </a:t>
                      </a:r>
                      <a:r>
                        <a:rPr lang="en-GB" sz="1400" dirty="0" smtClean="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dirty="0">
                          <a:solidFill>
                            <a:srgbClr val="7030A0"/>
                          </a:solidFill>
                          <a:effectLst/>
                        </a:rPr>
                        <a:t> </a:t>
                      </a:r>
                      <a:r>
                        <a:rPr lang="en-GB" sz="1400" dirty="0" smtClean="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dirty="0">
                          <a:solidFill>
                            <a:srgbClr val="7030A0"/>
                          </a:solidFill>
                          <a:effectLst/>
                        </a:rPr>
                        <a:t> </a:t>
                      </a:r>
                      <a:r>
                        <a:rPr lang="en-GB" sz="1400" dirty="0" smtClean="0">
                          <a:solidFill>
                            <a:srgbClr val="7030A0"/>
                          </a:solidFill>
                          <a:effectLst/>
                        </a:rPr>
                        <a:t>Foreign </a:t>
                      </a:r>
                      <a:r>
                        <a:rPr lang="en-GB" sz="1400" dirty="0">
                          <a:solidFill>
                            <a:srgbClr val="7030A0"/>
                          </a:solidFill>
                          <a:effectLst/>
                        </a:rPr>
                        <a:t>Nationals</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dirty="0">
                          <a:solidFill>
                            <a:srgbClr val="7030A0"/>
                          </a:solidFill>
                          <a:effectLst/>
                        </a:rPr>
                        <a:t> </a:t>
                      </a:r>
                      <a:endParaRPr lang="en-ZA" sz="1400" dirty="0">
                        <a:solidFill>
                          <a:srgbClr val="7030A0"/>
                        </a:solidFill>
                        <a:effectLst/>
                      </a:endParaRPr>
                    </a:p>
                    <a:p>
                      <a:pPr algn="ctr">
                        <a:lnSpc>
                          <a:spcPct val="115000"/>
                        </a:lnSpc>
                        <a:spcAft>
                          <a:spcPts val="0"/>
                        </a:spcAft>
                      </a:pPr>
                      <a:r>
                        <a:rPr lang="en-GB" sz="1400" dirty="0">
                          <a:solidFill>
                            <a:srgbClr val="7030A0"/>
                          </a:solidFill>
                          <a:effectLst/>
                        </a:rPr>
                        <a:t> </a:t>
                      </a:r>
                      <a:r>
                        <a:rPr lang="en-GB" sz="1400" dirty="0" smtClean="0">
                          <a:solidFill>
                            <a:srgbClr val="7030A0"/>
                          </a:solidFill>
                          <a:effectLst/>
                        </a:rPr>
                        <a:t>TOTAL</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r>
              <a:tr h="471609">
                <a:tc vMerge="1">
                  <a:txBody>
                    <a:bodyPr/>
                    <a:lstStyle/>
                    <a:p>
                      <a:endParaRPr lang="en-ZA"/>
                    </a:p>
                  </a:txBody>
                  <a:tcPr/>
                </a:tc>
                <a:tc>
                  <a:txBody>
                    <a:bodyPr/>
                    <a:lstStyle/>
                    <a:p>
                      <a:pPr algn="ctr">
                        <a:lnSpc>
                          <a:spcPct val="115000"/>
                        </a:lnSpc>
                        <a:spcAft>
                          <a:spcPts val="0"/>
                        </a:spcAft>
                        <a:tabLst>
                          <a:tab pos="2637155" algn="ctr"/>
                          <a:tab pos="5274310" algn="r"/>
                        </a:tabLst>
                      </a:pPr>
                      <a:r>
                        <a:rPr lang="en-GB" sz="1400">
                          <a:solidFill>
                            <a:srgbClr val="7030A0"/>
                          </a:solidFill>
                          <a:effectLst/>
                        </a:rPr>
                        <a:t>African</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a:solidFill>
                            <a:srgbClr val="7030A0"/>
                          </a:solidFill>
                          <a:effectLst/>
                        </a:rPr>
                        <a:t>Indian</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752805">
                <a:tc>
                  <a:txBody>
                    <a:bodyPr/>
                    <a:lstStyle/>
                    <a:p>
                      <a:pPr>
                        <a:lnSpc>
                          <a:spcPct val="115000"/>
                        </a:lnSpc>
                        <a:spcAft>
                          <a:spcPts val="0"/>
                        </a:spcAft>
                      </a:pPr>
                      <a:r>
                        <a:rPr lang="en-GB" sz="1400">
                          <a:effectLst/>
                        </a:rPr>
                        <a:t>National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25.0%</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2.6%</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10.6%</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0.6%</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752805">
                <a:tc>
                  <a:txBody>
                    <a:bodyPr/>
                    <a:lstStyle/>
                    <a:p>
                      <a:pPr>
                        <a:lnSpc>
                          <a:spcPct val="115000"/>
                        </a:lnSpc>
                        <a:spcAft>
                          <a:spcPts val="0"/>
                        </a:spcAft>
                      </a:pPr>
                      <a:r>
                        <a:rPr lang="en-GB" sz="1400">
                          <a:effectLst/>
                        </a:rPr>
                        <a:t>Provincial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7.3%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28.9%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752805">
                <a:tc>
                  <a:txBody>
                    <a:bodyPr/>
                    <a:lstStyle/>
                    <a:p>
                      <a:pPr>
                        <a:lnSpc>
                          <a:spcPct val="115000"/>
                        </a:lnSpc>
                        <a:spcAft>
                          <a:spcPts val="0"/>
                        </a:spcAft>
                      </a:pPr>
                      <a:r>
                        <a:rPr lang="en-GB" sz="1400">
                          <a:effectLst/>
                        </a:rPr>
                        <a:t>Local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43.7%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496858">
                <a:tc>
                  <a:txBody>
                    <a:bodyPr/>
                    <a:lstStyle/>
                    <a:p>
                      <a:pPr>
                        <a:lnSpc>
                          <a:spcPct val="115000"/>
                        </a:lnSpc>
                        <a:spcAft>
                          <a:spcPts val="0"/>
                        </a:spcAft>
                      </a:pPr>
                      <a:r>
                        <a:rPr lang="en-GB" sz="1400">
                          <a:effectLst/>
                        </a:rPr>
                        <a:t>Private Sector</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46.1%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752805">
                <a:tc>
                  <a:txBody>
                    <a:bodyPr/>
                    <a:lstStyle/>
                    <a:p>
                      <a:pPr>
                        <a:lnSpc>
                          <a:spcPct val="115000"/>
                        </a:lnSpc>
                        <a:spcAft>
                          <a:spcPts val="0"/>
                        </a:spcAft>
                      </a:pPr>
                      <a:r>
                        <a:rPr lang="en-GB" sz="1400">
                          <a:effectLst/>
                        </a:rPr>
                        <a:t>Non-Profit Organisations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752805">
                <a:tc>
                  <a:txBody>
                    <a:bodyPr/>
                    <a:lstStyle/>
                    <a:p>
                      <a:pPr>
                        <a:lnSpc>
                          <a:spcPct val="115000"/>
                        </a:lnSpc>
                        <a:spcAft>
                          <a:spcPts val="0"/>
                        </a:spcAft>
                      </a:pPr>
                      <a:r>
                        <a:rPr lang="en-GB" sz="1400">
                          <a:effectLst/>
                        </a:rPr>
                        <a:t>State Owned Companies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44398">
                <a:tc>
                  <a:txBody>
                    <a:bodyPr/>
                    <a:lstStyle/>
                    <a:p>
                      <a:pPr>
                        <a:lnSpc>
                          <a:spcPct val="115000"/>
                        </a:lnSpc>
                        <a:spcAft>
                          <a:spcPts val="0"/>
                        </a:spcAft>
                      </a:pPr>
                      <a:r>
                        <a:rPr lang="en-GB" sz="1400">
                          <a:effectLst/>
                        </a:rPr>
                        <a:t>Educational Institutions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467544" y="116632"/>
            <a:ext cx="8229600" cy="706090"/>
          </a:xfrm>
        </p:spPr>
        <p:txBody>
          <a:bodyPr>
            <a:normAutofit fontScale="90000"/>
          </a:bodyPr>
          <a:lstStyle/>
          <a:p>
            <a:r>
              <a:rPr lang="en-ZA" b="1" dirty="0" smtClean="0"/>
              <a:t>Senior Management  </a:t>
            </a:r>
            <a:endParaRPr lang="en-ZA" b="1" dirty="0"/>
          </a:p>
        </p:txBody>
      </p:sp>
    </p:spTree>
    <p:extLst>
      <p:ext uri="{BB962C8B-B14F-4D97-AF65-F5344CB8AC3E}">
        <p14:creationId xmlns:p14="http://schemas.microsoft.com/office/powerpoint/2010/main" val="34865455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0" y="2276872"/>
            <a:ext cx="914400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116632"/>
            <a:ext cx="8229600" cy="1368152"/>
          </a:xfrm>
        </p:spPr>
        <p:txBody>
          <a:bodyPr>
            <a:normAutofit/>
          </a:bodyPr>
          <a:lstStyle/>
          <a:p>
            <a:r>
              <a:rPr lang="en-ZA" b="1" dirty="0" smtClean="0"/>
              <a:t>Professionally qualified - RACE</a:t>
            </a:r>
            <a:endParaRPr lang="en-ZA" b="1" dirty="0"/>
          </a:p>
        </p:txBody>
      </p:sp>
    </p:spTree>
    <p:extLst>
      <p:ext uri="{BB962C8B-B14F-4D97-AF65-F5344CB8AC3E}">
        <p14:creationId xmlns:p14="http://schemas.microsoft.com/office/powerpoint/2010/main" val="4131830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836712"/>
            <a:ext cx="9144000" cy="60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51520" y="116632"/>
            <a:ext cx="8712968" cy="634082"/>
          </a:xfrm>
        </p:spPr>
        <p:txBody>
          <a:bodyPr>
            <a:normAutofit fontScale="90000"/>
          </a:bodyPr>
          <a:lstStyle/>
          <a:p>
            <a:r>
              <a:rPr lang="en-ZA" b="1" dirty="0"/>
              <a:t>Professionally qualified - </a:t>
            </a:r>
            <a:r>
              <a:rPr lang="en-ZA" b="1" dirty="0" smtClean="0"/>
              <a:t>GENDER</a:t>
            </a:r>
            <a:endParaRPr lang="en-ZA" b="1" dirty="0"/>
          </a:p>
        </p:txBody>
      </p:sp>
    </p:spTree>
    <p:extLst>
      <p:ext uri="{BB962C8B-B14F-4D97-AF65-F5344CB8AC3E}">
        <p14:creationId xmlns:p14="http://schemas.microsoft.com/office/powerpoint/2010/main" val="1327966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908720"/>
            <a:ext cx="9036496"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188640"/>
            <a:ext cx="8424936" cy="792088"/>
          </a:xfrm>
        </p:spPr>
        <p:txBody>
          <a:bodyPr>
            <a:normAutofit fontScale="90000"/>
          </a:bodyPr>
          <a:lstStyle/>
          <a:p>
            <a:r>
              <a:rPr lang="en-ZA" b="1" dirty="0" smtClean="0"/>
              <a:t>Professionally qualified - DISABLED</a:t>
            </a:r>
            <a:endParaRPr lang="en-ZA" b="1" dirty="0"/>
          </a:p>
        </p:txBody>
      </p:sp>
    </p:spTree>
    <p:extLst>
      <p:ext uri="{BB962C8B-B14F-4D97-AF65-F5344CB8AC3E}">
        <p14:creationId xmlns:p14="http://schemas.microsoft.com/office/powerpoint/2010/main" val="1745633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72041453"/>
              </p:ext>
            </p:extLst>
          </p:nvPr>
        </p:nvGraphicFramePr>
        <p:xfrm>
          <a:off x="-2" y="1268756"/>
          <a:ext cx="9144001" cy="5658776"/>
        </p:xfrm>
        <a:graphic>
          <a:graphicData uri="http://schemas.openxmlformats.org/drawingml/2006/table">
            <a:tbl>
              <a:tblPr firstRow="1" firstCol="1" bandRow="1" bandCol="1">
                <a:tableStyleId>{5C22544A-7EE6-4342-B048-85BDC9FD1C3A}</a:tableStyleId>
              </a:tblPr>
              <a:tblGrid>
                <a:gridCol w="1164902"/>
                <a:gridCol w="824194"/>
                <a:gridCol w="824194"/>
                <a:gridCol w="635991"/>
                <a:gridCol w="707378"/>
                <a:gridCol w="824194"/>
                <a:gridCol w="824194"/>
                <a:gridCol w="635991"/>
                <a:gridCol w="599488"/>
                <a:gridCol w="679796"/>
                <a:gridCol w="679796"/>
                <a:gridCol w="743883"/>
              </a:tblGrid>
              <a:tr h="406781">
                <a:tc rowSpan="2">
                  <a:txBody>
                    <a:bodyPr/>
                    <a:lstStyle/>
                    <a:p>
                      <a:pPr algn="ctr">
                        <a:lnSpc>
                          <a:spcPct val="115000"/>
                        </a:lnSpc>
                        <a:spcAft>
                          <a:spcPts val="0"/>
                        </a:spcAft>
                      </a:pPr>
                      <a:r>
                        <a:rPr lang="en-GB" sz="1400" dirty="0">
                          <a:solidFill>
                            <a:srgbClr val="7030A0"/>
                          </a:solidFill>
                          <a:effectLst/>
                        </a:rPr>
                        <a:t> </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a:solidFill>
                            <a:srgbClr val="7030A0"/>
                          </a:solidFill>
                          <a:effectLst/>
                        </a:rPr>
                        <a:t>Female</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a:solidFill>
                            <a:srgbClr val="7030A0"/>
                          </a:solidFill>
                          <a:effectLst/>
                        </a:rPr>
                        <a:t>Foreign National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a:solidFill>
                            <a:srgbClr val="7030A0"/>
                          </a:solidFill>
                          <a:effectLst/>
                        </a:rPr>
                        <a:t>TOTAL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r>
              <a:tr h="795452">
                <a:tc vMerge="1">
                  <a:txBody>
                    <a:bodyPr/>
                    <a:lstStyle/>
                    <a:p>
                      <a:endParaRPr lang="en-ZA"/>
                    </a:p>
                  </a:txBody>
                  <a:tcPr/>
                </a:tc>
                <a:tc>
                  <a:txBody>
                    <a:bodyPr/>
                    <a:lstStyle/>
                    <a:p>
                      <a:pPr algn="ctr">
                        <a:lnSpc>
                          <a:spcPct val="115000"/>
                        </a:lnSpc>
                        <a:spcAft>
                          <a:spcPts val="0"/>
                        </a:spcAf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1205202">
                <a:tc>
                  <a:txBody>
                    <a:bodyPr/>
                    <a:lstStyle/>
                    <a:p>
                      <a:pPr>
                        <a:lnSpc>
                          <a:spcPct val="115000"/>
                        </a:lnSpc>
                        <a:spcAft>
                          <a:spcPts val="0"/>
                        </a:spcAft>
                      </a:pPr>
                      <a:r>
                        <a:rPr lang="en-GB" sz="1400">
                          <a:solidFill>
                            <a:schemeClr val="tx1"/>
                          </a:solidFill>
                          <a:effectLst/>
                        </a:rPr>
                        <a:t>Workforce profile-all employees</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19.4%</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5.1%</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5.2%</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25.4%</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17.3%</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4.4%</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3.9%</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16.6%</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2.0%</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0.7%</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100.0%</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r>
              <a:tr h="795452">
                <a:tc>
                  <a:txBody>
                    <a:bodyPr/>
                    <a:lstStyle/>
                    <a:p>
                      <a:pPr>
                        <a:lnSpc>
                          <a:spcPct val="115000"/>
                        </a:lnSpc>
                        <a:spcAft>
                          <a:spcPts val="0"/>
                        </a:spcAft>
                      </a:pPr>
                      <a:r>
                        <a:rPr lang="en-GB" sz="1400">
                          <a:solidFill>
                            <a:schemeClr val="tx1"/>
                          </a:solidFill>
                          <a:effectLst/>
                        </a:rPr>
                        <a:t>Recruitment</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18.6%</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4.8%</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5.2%</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26.6%</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16.0%</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3.9%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4.3%</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16.4%</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1.3%</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100.0%</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r>
              <a:tr h="795452">
                <a:tc>
                  <a:txBody>
                    <a:bodyPr/>
                    <a:lstStyle/>
                    <a:p>
                      <a:pPr>
                        <a:lnSpc>
                          <a:spcPct val="115000"/>
                        </a:lnSpc>
                        <a:spcAft>
                          <a:spcPts val="0"/>
                        </a:spcAft>
                      </a:pPr>
                      <a:r>
                        <a:rPr lang="en-GB" sz="1400">
                          <a:solidFill>
                            <a:schemeClr val="tx1"/>
                          </a:solidFill>
                          <a:effectLst/>
                        </a:rPr>
                        <a:t>Promotion</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26.7%</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4.5%</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16.9%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22.9%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4.3%</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4.1%</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13.8%</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1.3%</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0.6%</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100.0%</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r>
              <a:tr h="795452">
                <a:tc>
                  <a:txBody>
                    <a:bodyPr/>
                    <a:lstStyle/>
                    <a:p>
                      <a:pPr>
                        <a:lnSpc>
                          <a:spcPct val="115000"/>
                        </a:lnSpc>
                        <a:spcAft>
                          <a:spcPts val="0"/>
                        </a:spcAft>
                      </a:pPr>
                      <a:r>
                        <a:rPr lang="en-GB" sz="1400">
                          <a:solidFill>
                            <a:schemeClr val="tx1"/>
                          </a:solidFill>
                          <a:effectLst/>
                        </a:rPr>
                        <a:t>Terminations</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18.2%</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4.7%</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5.1%</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29.3%</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14.4%</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3.8%</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3.9%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17.2%</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2.4%</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1.0%</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100.0%</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r>
              <a:tr h="795452">
                <a:tc>
                  <a:txBody>
                    <a:bodyPr/>
                    <a:lstStyle/>
                    <a:p>
                      <a:pPr>
                        <a:lnSpc>
                          <a:spcPct val="115000"/>
                        </a:lnSpc>
                        <a:spcAft>
                          <a:spcPts val="0"/>
                        </a:spcAft>
                      </a:pPr>
                      <a:r>
                        <a:rPr lang="en-GB" sz="1400">
                          <a:solidFill>
                            <a:schemeClr val="tx1"/>
                          </a:solidFill>
                          <a:effectLst/>
                        </a:rPr>
                        <a:t>Skills Development</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21.1%</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5.7%</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5.1%</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16.2%</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23.9%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7.2%</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4.9%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15.9%</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0.0%</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solidFill>
                            <a:schemeClr val="tx1"/>
                          </a:solidFill>
                          <a:effectLst/>
                        </a:rPr>
                        <a:t>0.0%</a:t>
                      </a:r>
                      <a:endParaRPr lang="en-ZA" sz="14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chemeClr val="tx1"/>
                          </a:solidFill>
                          <a:effectLst/>
                        </a:rPr>
                        <a:t>100.0%</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0" y="116632"/>
            <a:ext cx="9144000" cy="1224136"/>
          </a:xfrm>
        </p:spPr>
        <p:txBody>
          <a:bodyPr>
            <a:noAutofit/>
          </a:bodyPr>
          <a:lstStyle/>
          <a:p>
            <a:r>
              <a:rPr lang="en-ZA" sz="3600" b="1" dirty="0" smtClean="0"/>
              <a:t>Professionally qualified </a:t>
            </a:r>
            <a:r>
              <a:rPr lang="en-ZA" sz="3600" b="1" dirty="0"/>
              <a:t>– Movement &amp; Skills Dev.</a:t>
            </a:r>
          </a:p>
        </p:txBody>
      </p:sp>
    </p:spTree>
    <p:extLst>
      <p:ext uri="{BB962C8B-B14F-4D97-AF65-F5344CB8AC3E}">
        <p14:creationId xmlns:p14="http://schemas.microsoft.com/office/powerpoint/2010/main" val="364838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19268513"/>
              </p:ext>
            </p:extLst>
          </p:nvPr>
        </p:nvGraphicFramePr>
        <p:xfrm>
          <a:off x="-2" y="1052733"/>
          <a:ext cx="9144003" cy="5902257"/>
        </p:xfrm>
        <a:graphic>
          <a:graphicData uri="http://schemas.openxmlformats.org/drawingml/2006/table">
            <a:tbl>
              <a:tblPr>
                <a:tableStyleId>{5C22544A-7EE6-4342-B048-85BDC9FD1C3A}</a:tableStyleId>
              </a:tblPr>
              <a:tblGrid>
                <a:gridCol w="1046005"/>
                <a:gridCol w="820969"/>
                <a:gridCol w="820969"/>
                <a:gridCol w="702616"/>
                <a:gridCol w="715118"/>
                <a:gridCol w="666447"/>
                <a:gridCol w="874376"/>
                <a:gridCol w="655782"/>
                <a:gridCol w="728647"/>
                <a:gridCol w="652834"/>
                <a:gridCol w="708450"/>
                <a:gridCol w="751790"/>
              </a:tblGrid>
              <a:tr h="568986">
                <a:tc rowSpan="2">
                  <a:txBody>
                    <a:bodyPr/>
                    <a:lstStyle/>
                    <a:p>
                      <a:pPr>
                        <a:lnSpc>
                          <a:spcPct val="115000"/>
                        </a:lnSpc>
                        <a:spcAft>
                          <a:spcPts val="0"/>
                        </a:spcAft>
                        <a:tabLst>
                          <a:tab pos="2637155" algn="ctr"/>
                          <a:tab pos="5274310" algn="r"/>
                        </a:tabLst>
                      </a:pPr>
                      <a:r>
                        <a:rPr lang="en-US" sz="1400" b="0" dirty="0" smtClean="0">
                          <a:solidFill>
                            <a:srgbClr val="7030A0"/>
                          </a:solidFill>
                          <a:effectLst/>
                        </a:rPr>
                        <a:t>PROVINCE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tabLst>
                          <a:tab pos="2637155" algn="ctr"/>
                          <a:tab pos="5274310" algn="r"/>
                        </a:tabLst>
                      </a:pPr>
                      <a:r>
                        <a:rPr lang="en-US" sz="1400" b="0" dirty="0">
                          <a:solidFill>
                            <a:srgbClr val="7030A0"/>
                          </a:solidFill>
                          <a:effectLst/>
                        </a:rPr>
                        <a:t>Foreign National</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tabLst>
                          <a:tab pos="2637155" algn="ctr"/>
                          <a:tab pos="5274310" algn="r"/>
                        </a:tabLst>
                      </a:pPr>
                      <a:r>
                        <a:rPr lang="en-US" sz="1400" b="0">
                          <a:solidFill>
                            <a:srgbClr val="7030A0"/>
                          </a:solidFill>
                          <a:effectLst/>
                        </a:rPr>
                        <a:t>TOTAL</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r>
              <a:tr h="379325">
                <a:tc vMerge="1">
                  <a:txBody>
                    <a:bodyPr/>
                    <a:lstStyle/>
                    <a:p>
                      <a:endParaRPr lang="en-ZA"/>
                    </a:p>
                  </a:txBody>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672463">
                <a:tc>
                  <a:txBody>
                    <a:bodyPr/>
                    <a:lstStyle/>
                    <a:p>
                      <a:pPr>
                        <a:lnSpc>
                          <a:spcPct val="115000"/>
                        </a:lnSpc>
                        <a:spcAft>
                          <a:spcPts val="0"/>
                        </a:spcAft>
                        <a:tabLst>
                          <a:tab pos="2637155" algn="ctr"/>
                          <a:tab pos="5274310" algn="r"/>
                        </a:tabLst>
                      </a:pPr>
                      <a:r>
                        <a:rPr lang="en-US" sz="1400" b="1" dirty="0">
                          <a:effectLst/>
                        </a:rPr>
                        <a:t>Eastern  Cape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26.2%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04426">
                <a:tc>
                  <a:txBody>
                    <a:bodyPr/>
                    <a:lstStyle/>
                    <a:p>
                      <a:pPr>
                        <a:lnSpc>
                          <a:spcPct val="115000"/>
                        </a:lnSpc>
                        <a:spcAft>
                          <a:spcPts val="0"/>
                        </a:spcAft>
                        <a:tabLst>
                          <a:tab pos="2637155" algn="ctr"/>
                          <a:tab pos="5274310" algn="r"/>
                        </a:tabLst>
                      </a:pPr>
                      <a:r>
                        <a:rPr lang="en-US" sz="1400" b="1" dirty="0">
                          <a:effectLst/>
                        </a:rPr>
                        <a:t>Free State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18.8%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04426">
                <a:tc>
                  <a:txBody>
                    <a:bodyPr/>
                    <a:lstStyle/>
                    <a:p>
                      <a:pPr>
                        <a:lnSpc>
                          <a:spcPct val="115000"/>
                        </a:lnSpc>
                        <a:spcAft>
                          <a:spcPts val="0"/>
                        </a:spcAft>
                        <a:tabLst>
                          <a:tab pos="2637155" algn="ctr"/>
                          <a:tab pos="5274310" algn="r"/>
                        </a:tabLst>
                      </a:pPr>
                      <a:r>
                        <a:rPr lang="en-US" sz="1400" b="1" dirty="0">
                          <a:effectLst/>
                        </a:rPr>
                        <a:t>Gauteng</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17.6%</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672463">
                <a:tc>
                  <a:txBody>
                    <a:bodyPr/>
                    <a:lstStyle/>
                    <a:p>
                      <a:pPr>
                        <a:lnSpc>
                          <a:spcPct val="115000"/>
                        </a:lnSpc>
                        <a:spcAft>
                          <a:spcPts val="0"/>
                        </a:spcAft>
                        <a:tabLst>
                          <a:tab pos="2637155" algn="ctr"/>
                          <a:tab pos="5274310" algn="r"/>
                        </a:tabLst>
                      </a:pPr>
                      <a:r>
                        <a:rPr lang="en-US" sz="1400" b="1" dirty="0">
                          <a:effectLst/>
                        </a:rPr>
                        <a:t>KwaZulu-Natal</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15.9%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04426">
                <a:tc>
                  <a:txBody>
                    <a:bodyPr/>
                    <a:lstStyle/>
                    <a:p>
                      <a:pPr>
                        <a:lnSpc>
                          <a:spcPct val="115000"/>
                        </a:lnSpc>
                        <a:spcAft>
                          <a:spcPts val="0"/>
                        </a:spcAft>
                        <a:tabLst>
                          <a:tab pos="2637155" algn="ctr"/>
                          <a:tab pos="5274310" algn="r"/>
                        </a:tabLst>
                      </a:pPr>
                      <a:r>
                        <a:rPr lang="en-US" sz="1400" b="1" dirty="0">
                          <a:effectLst/>
                        </a:rPr>
                        <a:t>Limpopo</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45.1%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49401">
                <a:tc>
                  <a:txBody>
                    <a:bodyPr/>
                    <a:lstStyle/>
                    <a:p>
                      <a:pPr>
                        <a:lnSpc>
                          <a:spcPct val="115000"/>
                        </a:lnSpc>
                        <a:spcAft>
                          <a:spcPts val="0"/>
                        </a:spcAft>
                        <a:tabLst>
                          <a:tab pos="2637155" algn="ctr"/>
                          <a:tab pos="5274310" algn="r"/>
                        </a:tabLst>
                      </a:pPr>
                      <a:r>
                        <a:rPr lang="en-US" sz="1400" b="1" dirty="0">
                          <a:effectLst/>
                        </a:rPr>
                        <a:t>Mpumalanga</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672463">
                <a:tc>
                  <a:txBody>
                    <a:bodyPr/>
                    <a:lstStyle/>
                    <a:p>
                      <a:pPr>
                        <a:lnSpc>
                          <a:spcPct val="115000"/>
                        </a:lnSpc>
                        <a:spcAft>
                          <a:spcPts val="0"/>
                        </a:spcAft>
                        <a:tabLst>
                          <a:tab pos="2637155" algn="ctr"/>
                          <a:tab pos="5274310" algn="r"/>
                        </a:tabLst>
                      </a:pPr>
                      <a:r>
                        <a:rPr lang="en-US" sz="1400" b="1" dirty="0">
                          <a:effectLst/>
                        </a:rPr>
                        <a:t>Northern Cape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404426">
                <a:tc>
                  <a:txBody>
                    <a:bodyPr/>
                    <a:lstStyle/>
                    <a:p>
                      <a:pPr>
                        <a:lnSpc>
                          <a:spcPct val="115000"/>
                        </a:lnSpc>
                        <a:spcAft>
                          <a:spcPts val="0"/>
                        </a:spcAft>
                        <a:tabLst>
                          <a:tab pos="2637155" algn="ctr"/>
                          <a:tab pos="5274310" algn="r"/>
                        </a:tabLst>
                      </a:pPr>
                      <a:r>
                        <a:rPr lang="en-US" sz="1400" b="1" dirty="0">
                          <a:effectLst/>
                        </a:rPr>
                        <a:t>North West</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72463">
                <a:tc>
                  <a:txBody>
                    <a:bodyPr/>
                    <a:lstStyle/>
                    <a:p>
                      <a:pPr>
                        <a:lnSpc>
                          <a:spcPct val="115000"/>
                        </a:lnSpc>
                        <a:spcAft>
                          <a:spcPts val="0"/>
                        </a:spcAft>
                        <a:tabLst>
                          <a:tab pos="2637155" algn="ctr"/>
                          <a:tab pos="5274310" algn="r"/>
                        </a:tabLst>
                      </a:pPr>
                      <a:r>
                        <a:rPr lang="en-US" sz="1400" b="1" dirty="0">
                          <a:effectLst/>
                        </a:rPr>
                        <a:t>Western Cape</a:t>
                      </a:r>
                      <a:endParaRPr lang="en-ZA" sz="1400" b="1"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27.1%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457200" y="274638"/>
            <a:ext cx="8229600" cy="706090"/>
          </a:xfrm>
        </p:spPr>
        <p:txBody>
          <a:bodyPr>
            <a:normAutofit fontScale="90000"/>
          </a:bodyPr>
          <a:lstStyle/>
          <a:p>
            <a:r>
              <a:rPr lang="en-ZA" b="1" dirty="0" smtClean="0"/>
              <a:t>Professionally Qualified - PROVINCE</a:t>
            </a:r>
            <a:endParaRPr lang="en-ZA" b="1" dirty="0"/>
          </a:p>
        </p:txBody>
      </p:sp>
    </p:spTree>
    <p:extLst>
      <p:ext uri="{BB962C8B-B14F-4D97-AF65-F5344CB8AC3E}">
        <p14:creationId xmlns:p14="http://schemas.microsoft.com/office/powerpoint/2010/main" val="4067160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5493692"/>
              </p:ext>
            </p:extLst>
          </p:nvPr>
        </p:nvGraphicFramePr>
        <p:xfrm>
          <a:off x="1" y="1340769"/>
          <a:ext cx="9143998" cy="5517230"/>
        </p:xfrm>
        <a:graphic>
          <a:graphicData uri="http://schemas.openxmlformats.org/drawingml/2006/table">
            <a:tbl>
              <a:tblPr>
                <a:tableStyleId>{5C22544A-7EE6-4342-B048-85BDC9FD1C3A}</a:tableStyleId>
              </a:tblPr>
              <a:tblGrid>
                <a:gridCol w="1259631"/>
                <a:gridCol w="690193"/>
                <a:gridCol w="893983"/>
                <a:gridCol w="648072"/>
                <a:gridCol w="587624"/>
                <a:gridCol w="797577"/>
                <a:gridCol w="919055"/>
                <a:gridCol w="608027"/>
                <a:gridCol w="595873"/>
                <a:gridCol w="714374"/>
                <a:gridCol w="714374"/>
                <a:gridCol w="715215"/>
              </a:tblGrid>
              <a:tr h="344827">
                <a:tc rowSpan="2">
                  <a:txBody>
                    <a:bodyPr/>
                    <a:lstStyle/>
                    <a:p>
                      <a:pP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gridSpan="4">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dirty="0">
                          <a:solidFill>
                            <a:srgbClr val="7030A0"/>
                          </a:solidFill>
                          <a:effectLst/>
                        </a:rPr>
                        <a:t>Foreign National</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a:solidFill>
                            <a:srgbClr val="7030A0"/>
                          </a:solidFill>
                          <a:effectLst/>
                        </a:rPr>
                        <a:t>TOTAL</a:t>
                      </a:r>
                      <a:endParaRPr lang="en-ZA" sz="1400" b="0">
                        <a:solidFill>
                          <a:srgbClr val="7030A0"/>
                        </a:solidFill>
                        <a:effectLst/>
                        <a:latin typeface="Calibri"/>
                        <a:ea typeface="Calibri"/>
                        <a:cs typeface="Times New Roman"/>
                      </a:endParaRPr>
                    </a:p>
                  </a:txBody>
                  <a:tcPr marL="68196" marR="68196" marT="0" marB="0" anchor="ctr">
                    <a:solidFill>
                      <a:srgbClr val="92D050"/>
                    </a:solidFill>
                  </a:tcPr>
                </a:tc>
              </a:tr>
              <a:tr h="689654">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vMerge="1">
                  <a:txBody>
                    <a:bodyPr/>
                    <a:lstStyle/>
                    <a:p>
                      <a:endParaRPr lang="en-ZA"/>
                    </a:p>
                  </a:txBody>
                  <a:tcPr/>
                </a:tc>
              </a:tr>
              <a:tr h="344827">
                <a:tc>
                  <a:txBody>
                    <a:bodyPr/>
                    <a:lstStyle/>
                    <a:p>
                      <a:pPr>
                        <a:lnSpc>
                          <a:spcPct val="115000"/>
                        </a:lnSpc>
                        <a:spcAft>
                          <a:spcPts val="0"/>
                        </a:spcAft>
                      </a:pPr>
                      <a:r>
                        <a:rPr lang="en-GB" sz="1400">
                          <a:effectLst/>
                        </a:rPr>
                        <a:t>Agriculture</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19.5%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5.3%</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39.2%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10.1%</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18.4%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689654">
                <a:tc>
                  <a:txBody>
                    <a:bodyPr/>
                    <a:lstStyle/>
                    <a:p>
                      <a:pPr>
                        <a:lnSpc>
                          <a:spcPct val="115000"/>
                        </a:lnSpc>
                        <a:spcAft>
                          <a:spcPts val="0"/>
                        </a:spcAft>
                      </a:pPr>
                      <a:r>
                        <a:rPr lang="en-GB" sz="1400">
                          <a:effectLst/>
                        </a:rPr>
                        <a:t>Mining and Quarrying</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26.7%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44.4%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8.6%</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0.9%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10.1%</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689654">
                <a:tc>
                  <a:txBody>
                    <a:bodyPr/>
                    <a:lstStyle/>
                    <a:p>
                      <a:pPr>
                        <a:lnSpc>
                          <a:spcPct val="115000"/>
                        </a:lnSpc>
                        <a:spcAft>
                          <a:spcPts val="0"/>
                        </a:spcAft>
                      </a:pPr>
                      <a:r>
                        <a:rPr lang="en-GB" sz="1400">
                          <a:effectLst/>
                        </a:rPr>
                        <a:t>Manufacturing</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13.3%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6.7%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8.5%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41.6%</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5.5%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3.8%</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15.4%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1034480">
                <a:tc>
                  <a:txBody>
                    <a:bodyPr/>
                    <a:lstStyle/>
                    <a:p>
                      <a:pPr>
                        <a:lnSpc>
                          <a:spcPct val="115000"/>
                        </a:lnSpc>
                        <a:spcAft>
                          <a:spcPts val="0"/>
                        </a:spcAft>
                      </a:pPr>
                      <a:r>
                        <a:rPr lang="en-GB" sz="1400">
                          <a:effectLst/>
                        </a:rPr>
                        <a:t>Electricity, Gas and Water</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28.5%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5.1%</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5.8%</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24.8%</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20.8%</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7.7%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344827">
                <a:tc>
                  <a:txBody>
                    <a:bodyPr/>
                    <a:lstStyle/>
                    <a:p>
                      <a:pPr>
                        <a:lnSpc>
                          <a:spcPct val="115000"/>
                        </a:lnSpc>
                        <a:spcAft>
                          <a:spcPts val="0"/>
                        </a:spcAft>
                      </a:pPr>
                      <a:r>
                        <a:rPr lang="en-GB" sz="1400">
                          <a:effectLst/>
                        </a:rPr>
                        <a:t>Construction</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20.5%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7.2%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42.7%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6.7%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10.2%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1379307">
                <a:tc>
                  <a:txBody>
                    <a:bodyPr/>
                    <a:lstStyle/>
                    <a:p>
                      <a:pPr>
                        <a:lnSpc>
                          <a:spcPct val="115000"/>
                        </a:lnSpc>
                        <a:spcAft>
                          <a:spcPts val="0"/>
                        </a:spcAft>
                      </a:pPr>
                      <a:r>
                        <a:rPr lang="en-GB" sz="1400">
                          <a:effectLst/>
                        </a:rPr>
                        <a:t>Retail and Motor Trade/Repair Service</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16.4%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7.4%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7.1%</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25.7%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11.5%</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7.5%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18.9%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bl>
          </a:graphicData>
        </a:graphic>
      </p:graphicFrame>
      <p:sp>
        <p:nvSpPr>
          <p:cNvPr id="2" name="Title 1"/>
          <p:cNvSpPr>
            <a:spLocks noGrp="1"/>
          </p:cNvSpPr>
          <p:nvPr>
            <p:ph type="title"/>
          </p:nvPr>
        </p:nvSpPr>
        <p:spPr>
          <a:xfrm>
            <a:off x="457200" y="274638"/>
            <a:ext cx="8229600" cy="994122"/>
          </a:xfrm>
        </p:spPr>
        <p:txBody>
          <a:bodyPr/>
          <a:lstStyle/>
          <a:p>
            <a:r>
              <a:rPr lang="en-ZA" b="1" dirty="0" smtClean="0"/>
              <a:t>Professionally Qualified - Sector</a:t>
            </a:r>
            <a:endParaRPr lang="en-ZA" b="1" dirty="0"/>
          </a:p>
        </p:txBody>
      </p:sp>
    </p:spTree>
    <p:extLst>
      <p:ext uri="{BB962C8B-B14F-4D97-AF65-F5344CB8AC3E}">
        <p14:creationId xmlns:p14="http://schemas.microsoft.com/office/powerpoint/2010/main" val="3519134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420888"/>
            <a:ext cx="8784975" cy="4104455"/>
          </a:xfrm>
          <a:solidFill>
            <a:srgbClr val="92D050"/>
          </a:solidFill>
        </p:spPr>
        <p:txBody>
          <a:bodyPr/>
          <a:lstStyle/>
          <a:p>
            <a:endParaRPr lang="en-ZA" sz="2400" dirty="0" smtClean="0">
              <a:ea typeface="Times New Roman"/>
            </a:endParaRPr>
          </a:p>
          <a:p>
            <a:r>
              <a:rPr lang="en-ZA" sz="2400" dirty="0" smtClean="0">
                <a:ea typeface="Times New Roman"/>
              </a:rPr>
              <a:t>Employment Equity Indaba 2014</a:t>
            </a:r>
          </a:p>
          <a:p>
            <a:r>
              <a:rPr lang="en-ZA" sz="2400" dirty="0" smtClean="0">
                <a:ea typeface="Times New Roman"/>
              </a:rPr>
              <a:t>Commencement </a:t>
            </a:r>
            <a:r>
              <a:rPr lang="en-ZA" sz="2400" dirty="0">
                <a:ea typeface="Times New Roman"/>
              </a:rPr>
              <a:t>of Amended EE Act and Revised </a:t>
            </a:r>
            <a:r>
              <a:rPr lang="en-ZA" sz="2400" dirty="0" smtClean="0">
                <a:ea typeface="Times New Roman"/>
              </a:rPr>
              <a:t>Regulations (18 August 2014)</a:t>
            </a:r>
          </a:p>
          <a:p>
            <a:r>
              <a:rPr lang="en-ZA" sz="2400" dirty="0" smtClean="0">
                <a:ea typeface="Times New Roman"/>
              </a:rPr>
              <a:t>Code of Good Practice on Equal Pay/Remuneration for Work of Equal Value</a:t>
            </a:r>
            <a:endParaRPr lang="en-ZA" sz="2400" dirty="0">
              <a:ea typeface="Times New Roman"/>
            </a:endParaRPr>
          </a:p>
          <a:p>
            <a:pPr marL="0" indent="0">
              <a:buNone/>
            </a:pPr>
            <a:endParaRPr lang="en-ZA" dirty="0"/>
          </a:p>
        </p:txBody>
      </p:sp>
      <p:sp>
        <p:nvSpPr>
          <p:cNvPr id="2" name="Title 1"/>
          <p:cNvSpPr>
            <a:spLocks noGrp="1"/>
          </p:cNvSpPr>
          <p:nvPr>
            <p:ph type="title"/>
          </p:nvPr>
        </p:nvSpPr>
        <p:spPr>
          <a:xfrm>
            <a:off x="457200" y="404664"/>
            <a:ext cx="8229600" cy="1224136"/>
          </a:xfrm>
        </p:spPr>
        <p:txBody>
          <a:bodyPr>
            <a:normAutofit/>
          </a:bodyPr>
          <a:lstStyle/>
          <a:p>
            <a:r>
              <a:rPr lang="en-ZA" sz="3200" b="1" dirty="0"/>
              <a:t>KEY HIGHLIGHTS FOR THE PERIOD</a:t>
            </a:r>
            <a:endParaRPr lang="en-ZA" sz="3200" b="1" dirty="0">
              <a:solidFill>
                <a:srgbClr val="7030A0"/>
              </a:solidFill>
            </a:endParaRPr>
          </a:p>
        </p:txBody>
      </p:sp>
    </p:spTree>
    <p:extLst>
      <p:ext uri="{BB962C8B-B14F-4D97-AF65-F5344CB8AC3E}">
        <p14:creationId xmlns:p14="http://schemas.microsoft.com/office/powerpoint/2010/main" val="3146900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7113577"/>
              </p:ext>
            </p:extLst>
          </p:nvPr>
        </p:nvGraphicFramePr>
        <p:xfrm>
          <a:off x="-1" y="1196751"/>
          <a:ext cx="9036497" cy="5875636"/>
        </p:xfrm>
        <a:graphic>
          <a:graphicData uri="http://schemas.openxmlformats.org/drawingml/2006/table">
            <a:tbl>
              <a:tblPr>
                <a:tableStyleId>{5C22544A-7EE6-4342-B048-85BDC9FD1C3A}</a:tableStyleId>
              </a:tblPr>
              <a:tblGrid>
                <a:gridCol w="1125454"/>
                <a:gridCol w="782251"/>
                <a:gridCol w="864096"/>
                <a:gridCol w="648072"/>
                <a:gridCol w="648072"/>
                <a:gridCol w="674985"/>
                <a:gridCol w="909191"/>
                <a:gridCol w="720080"/>
                <a:gridCol w="648072"/>
                <a:gridCol w="576064"/>
                <a:gridCol w="792088"/>
                <a:gridCol w="648072"/>
              </a:tblGrid>
              <a:tr h="261927">
                <a:tc rowSpan="2">
                  <a:txBody>
                    <a:bodyPr/>
                    <a:lstStyle/>
                    <a:p>
                      <a:pP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gridSpan="4">
                  <a:txBody>
                    <a:bodyPr/>
                    <a:lstStyle/>
                    <a:p>
                      <a:pPr algn="ctr">
                        <a:lnSpc>
                          <a:spcPct val="115000"/>
                        </a:lnSpc>
                        <a:spcAft>
                          <a:spcPts val="0"/>
                        </a:spcAft>
                      </a:pPr>
                      <a:r>
                        <a:rPr lang="en-GB" sz="1400" b="0">
                          <a:solidFill>
                            <a:srgbClr val="7030A0"/>
                          </a:solidFill>
                          <a:effectLst/>
                        </a:rPr>
                        <a:t>Male</a:t>
                      </a:r>
                      <a:endParaRPr lang="en-ZA" sz="1400" b="0">
                        <a:solidFill>
                          <a:srgbClr val="7030A0"/>
                        </a:solidFill>
                        <a:effectLst/>
                        <a:latin typeface="Calibri"/>
                        <a:ea typeface="Calibri"/>
                        <a:cs typeface="Times New Roman"/>
                      </a:endParaRPr>
                    </a:p>
                  </a:txBody>
                  <a:tcPr marL="68196" marR="68196"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a:solidFill>
                            <a:srgbClr val="7030A0"/>
                          </a:solidFill>
                          <a:effectLst/>
                        </a:rPr>
                        <a:t>Female</a:t>
                      </a:r>
                      <a:endParaRPr lang="en-ZA" sz="1400" b="0">
                        <a:solidFill>
                          <a:srgbClr val="7030A0"/>
                        </a:solidFill>
                        <a:effectLst/>
                        <a:latin typeface="Calibri"/>
                        <a:ea typeface="Calibri"/>
                        <a:cs typeface="Times New Roman"/>
                      </a:endParaRPr>
                    </a:p>
                  </a:txBody>
                  <a:tcPr marL="68196" marR="68196"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a:solidFill>
                            <a:srgbClr val="7030A0"/>
                          </a:solidFill>
                          <a:effectLst/>
                        </a:rPr>
                        <a:t>Foreign National</a:t>
                      </a:r>
                      <a:endParaRPr lang="en-ZA" sz="1400" b="0">
                        <a:solidFill>
                          <a:srgbClr val="7030A0"/>
                        </a:solidFill>
                        <a:effectLst/>
                        <a:latin typeface="Calibri"/>
                        <a:ea typeface="Calibri"/>
                        <a:cs typeface="Times New Roman"/>
                      </a:endParaRPr>
                    </a:p>
                  </a:txBody>
                  <a:tcPr marL="68196" marR="68196"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a:solidFill>
                            <a:srgbClr val="7030A0"/>
                          </a:solidFill>
                          <a:effectLst/>
                        </a:rPr>
                        <a:t>TOTAL</a:t>
                      </a:r>
                      <a:endParaRPr lang="en-ZA" sz="1400" b="0">
                        <a:solidFill>
                          <a:srgbClr val="7030A0"/>
                        </a:solidFill>
                        <a:effectLst/>
                        <a:latin typeface="Calibri"/>
                        <a:ea typeface="Calibri"/>
                        <a:cs typeface="Times New Roman"/>
                      </a:endParaRPr>
                    </a:p>
                  </a:txBody>
                  <a:tcPr marL="68196" marR="68196" marT="0" marB="0" anchor="ctr">
                    <a:solidFill>
                      <a:srgbClr val="92D050"/>
                    </a:solidFill>
                  </a:tcPr>
                </a:tc>
              </a:tr>
              <a:tr h="406741">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196" marR="68196" marT="0" marB="0" anchor="ctr">
                    <a:solidFill>
                      <a:srgbClr val="92D050"/>
                    </a:solidFill>
                  </a:tcPr>
                </a:tc>
                <a:tc vMerge="1">
                  <a:txBody>
                    <a:bodyPr/>
                    <a:lstStyle/>
                    <a:p>
                      <a:endParaRPr lang="en-ZA"/>
                    </a:p>
                  </a:txBody>
                  <a:tcPr/>
                </a:tc>
              </a:tr>
              <a:tr h="1375022">
                <a:tc>
                  <a:txBody>
                    <a:bodyPr/>
                    <a:lstStyle/>
                    <a:p>
                      <a:pPr>
                        <a:lnSpc>
                          <a:spcPct val="115000"/>
                        </a:lnSpc>
                        <a:spcAft>
                          <a:spcPts val="0"/>
                        </a:spcAft>
                      </a:pPr>
                      <a:r>
                        <a:rPr lang="en-GB" sz="1400" dirty="0">
                          <a:effectLst/>
                        </a:rPr>
                        <a:t>Wholesale Trade/</a:t>
                      </a:r>
                      <a:endParaRPr lang="en-ZA" sz="1400" dirty="0">
                        <a:effectLst/>
                      </a:endParaRPr>
                    </a:p>
                    <a:p>
                      <a:pPr>
                        <a:lnSpc>
                          <a:spcPct val="115000"/>
                        </a:lnSpc>
                        <a:spcAft>
                          <a:spcPts val="0"/>
                        </a:spcAft>
                      </a:pPr>
                      <a:r>
                        <a:rPr lang="en-GB" sz="1400" dirty="0">
                          <a:effectLst/>
                        </a:rPr>
                        <a:t>Commercial Agents/Allied Services</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13.6%</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5.4%</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7.3%</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32.0%</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7.8%</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3.9%</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4.6%</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23.1%</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1.8%</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1113095">
                <a:tc>
                  <a:txBody>
                    <a:bodyPr/>
                    <a:lstStyle/>
                    <a:p>
                      <a:pPr>
                        <a:lnSpc>
                          <a:spcPct val="115000"/>
                        </a:lnSpc>
                        <a:spcAft>
                          <a:spcPts val="0"/>
                        </a:spcAft>
                      </a:pPr>
                      <a:r>
                        <a:rPr lang="en-GB" sz="1400">
                          <a:effectLst/>
                        </a:rPr>
                        <a:t>Catering/</a:t>
                      </a:r>
                      <a:endParaRPr lang="en-ZA" sz="1400">
                        <a:effectLst/>
                      </a:endParaRPr>
                    </a:p>
                    <a:p>
                      <a:pPr>
                        <a:lnSpc>
                          <a:spcPct val="115000"/>
                        </a:lnSpc>
                        <a:spcAft>
                          <a:spcPts val="0"/>
                        </a:spcAft>
                      </a:pPr>
                      <a:r>
                        <a:rPr lang="en-GB" sz="1400">
                          <a:effectLst/>
                        </a:rPr>
                        <a:t>Accommodation/</a:t>
                      </a:r>
                      <a:endParaRPr lang="en-ZA" sz="1400">
                        <a:effectLst/>
                      </a:endParaRPr>
                    </a:p>
                    <a:p>
                      <a:pPr>
                        <a:lnSpc>
                          <a:spcPct val="115000"/>
                        </a:lnSpc>
                        <a:spcAft>
                          <a:spcPts val="0"/>
                        </a:spcAft>
                      </a:pPr>
                      <a:r>
                        <a:rPr lang="en-GB" sz="1400">
                          <a:effectLst/>
                        </a:rPr>
                        <a:t>other trade</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18.0%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19.2%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19.0%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6.2%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22.1%</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1113095">
                <a:tc>
                  <a:txBody>
                    <a:bodyPr/>
                    <a:lstStyle/>
                    <a:p>
                      <a:pPr>
                        <a:lnSpc>
                          <a:spcPct val="115000"/>
                        </a:lnSpc>
                        <a:spcAft>
                          <a:spcPts val="0"/>
                        </a:spcAft>
                      </a:pPr>
                      <a:r>
                        <a:rPr lang="en-GB" sz="1400">
                          <a:effectLst/>
                        </a:rPr>
                        <a:t>Transport/ Storage/ Communications</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20.3%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6.2%</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7.5%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32.4%</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10.0%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13.9%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0.6%</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r h="556548">
                <a:tc>
                  <a:txBody>
                    <a:bodyPr/>
                    <a:lstStyle/>
                    <a:p>
                      <a:pPr>
                        <a:lnSpc>
                          <a:spcPct val="115000"/>
                        </a:lnSpc>
                        <a:spcAft>
                          <a:spcPts val="0"/>
                        </a:spcAft>
                      </a:pPr>
                      <a:r>
                        <a:rPr lang="en-GB" sz="1400">
                          <a:effectLst/>
                        </a:rPr>
                        <a:t>Finance/Business Services</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12.9%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4.8%</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6.9%</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26.3%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12.0%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5.5%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6.5%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22.0%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1.1%</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196" marR="68196" marT="0" marB="0" anchor="ctr">
                    <a:solidFill>
                      <a:srgbClr val="92D050"/>
                    </a:solidFill>
                  </a:tcPr>
                </a:tc>
              </a:tr>
              <a:tr h="834821">
                <a:tc>
                  <a:txBody>
                    <a:bodyPr/>
                    <a:lstStyle/>
                    <a:p>
                      <a:pPr>
                        <a:lnSpc>
                          <a:spcPct val="115000"/>
                        </a:lnSpc>
                        <a:spcAft>
                          <a:spcPts val="0"/>
                        </a:spcAft>
                      </a:pPr>
                      <a:r>
                        <a:rPr lang="en-GB" sz="1400">
                          <a:effectLst/>
                        </a:rPr>
                        <a:t>Community/</a:t>
                      </a:r>
                      <a:endParaRPr lang="en-ZA" sz="1400">
                        <a:effectLst/>
                      </a:endParaRPr>
                    </a:p>
                    <a:p>
                      <a:pPr>
                        <a:lnSpc>
                          <a:spcPct val="115000"/>
                        </a:lnSpc>
                        <a:spcAft>
                          <a:spcPts val="0"/>
                        </a:spcAft>
                      </a:pPr>
                      <a:r>
                        <a:rPr lang="en-GB" sz="1400">
                          <a:effectLst/>
                        </a:rPr>
                        <a:t>Social/Personal Services</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25.5%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11.1%</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31.7%</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5.0%</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14.5%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0.7%</a:t>
                      </a:r>
                      <a:endParaRPr lang="en-ZA" sz="1400" dirty="0">
                        <a:effectLst/>
                        <a:latin typeface="Calibri"/>
                        <a:ea typeface="Calibri"/>
                        <a:cs typeface="Times New Roman"/>
                      </a:endParaRPr>
                    </a:p>
                  </a:txBody>
                  <a:tcPr marL="68196" marR="68196"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196" marR="68196" marT="0" marB="0" anchor="ctr">
                    <a:solidFill>
                      <a:srgbClr val="92D050"/>
                    </a:solidFill>
                  </a:tcPr>
                </a:tc>
              </a:tr>
            </a:tbl>
          </a:graphicData>
        </a:graphic>
      </p:graphicFrame>
      <p:sp>
        <p:nvSpPr>
          <p:cNvPr id="2" name="Title 1"/>
          <p:cNvSpPr>
            <a:spLocks noGrp="1"/>
          </p:cNvSpPr>
          <p:nvPr>
            <p:ph type="title"/>
          </p:nvPr>
        </p:nvSpPr>
        <p:spPr>
          <a:xfrm>
            <a:off x="0" y="274638"/>
            <a:ext cx="9144000" cy="850106"/>
          </a:xfrm>
        </p:spPr>
        <p:txBody>
          <a:bodyPr>
            <a:normAutofit fontScale="90000"/>
          </a:bodyPr>
          <a:lstStyle/>
          <a:p>
            <a:r>
              <a:rPr lang="en-ZA" b="1" dirty="0"/>
              <a:t>Professionally Qualified </a:t>
            </a:r>
            <a:r>
              <a:rPr lang="en-ZA" b="1" dirty="0" smtClean="0"/>
              <a:t>– Sector – Cont.</a:t>
            </a:r>
            <a:endParaRPr lang="en-ZA" b="1" dirty="0"/>
          </a:p>
        </p:txBody>
      </p:sp>
    </p:spTree>
    <p:extLst>
      <p:ext uri="{BB962C8B-B14F-4D97-AF65-F5344CB8AC3E}">
        <p14:creationId xmlns:p14="http://schemas.microsoft.com/office/powerpoint/2010/main" val="1210448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4914805"/>
              </p:ext>
            </p:extLst>
          </p:nvPr>
        </p:nvGraphicFramePr>
        <p:xfrm>
          <a:off x="-4" y="836714"/>
          <a:ext cx="9144003" cy="6050999"/>
        </p:xfrm>
        <a:graphic>
          <a:graphicData uri="http://schemas.openxmlformats.org/drawingml/2006/table">
            <a:tbl>
              <a:tblPr>
                <a:tableStyleId>{5C22544A-7EE6-4342-B048-85BDC9FD1C3A}</a:tableStyleId>
              </a:tblPr>
              <a:tblGrid>
                <a:gridCol w="1109951"/>
                <a:gridCol w="812000"/>
                <a:gridCol w="812000"/>
                <a:gridCol w="695767"/>
                <a:gridCol w="696583"/>
                <a:gridCol w="812000"/>
                <a:gridCol w="812000"/>
                <a:gridCol w="695767"/>
                <a:gridCol w="580350"/>
                <a:gridCol w="695767"/>
                <a:gridCol w="695767"/>
                <a:gridCol w="726051"/>
              </a:tblGrid>
              <a:tr h="563028">
                <a:tc rowSpan="2">
                  <a:txBody>
                    <a:bodyPr/>
                    <a:lstStyle/>
                    <a:p>
                      <a:pPr algn="ctr">
                        <a:lnSpc>
                          <a:spcPct val="115000"/>
                        </a:lnSpc>
                        <a:spcAft>
                          <a:spcPts val="0"/>
                        </a:spcAft>
                        <a:tabLst>
                          <a:tab pos="2637155" algn="ctr"/>
                          <a:tab pos="5274310" algn="r"/>
                        </a:tabLst>
                      </a:pPr>
                      <a:r>
                        <a:rPr lang="en-GB" sz="1400" dirty="0">
                          <a:solidFill>
                            <a:srgbClr val="7030A0"/>
                          </a:solidFill>
                          <a:effectLst/>
                        </a:rPr>
                        <a:t>Businesses Types</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tabLst>
                          <a:tab pos="2637155" algn="ctr"/>
                          <a:tab pos="5274310" algn="r"/>
                        </a:tabLs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tabLst>
                          <a:tab pos="2637155" algn="ctr"/>
                          <a:tab pos="5274310" algn="r"/>
                        </a:tabLs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tabLst>
                          <a:tab pos="2637155" algn="ctr"/>
                          <a:tab pos="5274310" algn="r"/>
                        </a:tabLst>
                      </a:pPr>
                      <a:r>
                        <a:rPr lang="en-GB" sz="1400">
                          <a:solidFill>
                            <a:srgbClr val="7030A0"/>
                          </a:solidFill>
                          <a:effectLst/>
                        </a:rPr>
                        <a:t>Foreign Nationals</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tabLst>
                          <a:tab pos="2637155" algn="ctr"/>
                          <a:tab pos="5274310" algn="r"/>
                        </a:tabLst>
                      </a:pPr>
                      <a:r>
                        <a:rPr lang="en-GB" sz="1400">
                          <a:solidFill>
                            <a:srgbClr val="7030A0"/>
                          </a:solidFill>
                          <a:effectLst/>
                        </a:rPr>
                        <a:t>TOTAL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r>
              <a:tr h="419939">
                <a:tc vMerge="1">
                  <a:txBody>
                    <a:bodyPr/>
                    <a:lstStyle/>
                    <a:p>
                      <a:endParaRPr lang="en-ZA"/>
                    </a:p>
                  </a:txBody>
                  <a:tcPr/>
                </a:tc>
                <a:tc>
                  <a:txBody>
                    <a:bodyPr/>
                    <a:lstStyle/>
                    <a:p>
                      <a:pPr algn="ctr">
                        <a:lnSpc>
                          <a:spcPct val="115000"/>
                        </a:lnSpc>
                        <a:spcAft>
                          <a:spcPts val="0"/>
                        </a:spcAft>
                        <a:tabLst>
                          <a:tab pos="2637155" algn="ctr"/>
                          <a:tab pos="5274310" algn="r"/>
                        </a:tabLs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772688">
                <a:tc>
                  <a:txBody>
                    <a:bodyPr/>
                    <a:lstStyle/>
                    <a:p>
                      <a:pPr>
                        <a:lnSpc>
                          <a:spcPct val="115000"/>
                        </a:lnSpc>
                        <a:spcAft>
                          <a:spcPts val="0"/>
                        </a:spcAft>
                        <a:tabLst>
                          <a:tab pos="2637155" algn="ctr"/>
                          <a:tab pos="5274310" algn="r"/>
                        </a:tabLst>
                      </a:pPr>
                      <a:r>
                        <a:rPr lang="en-GB" sz="1400">
                          <a:effectLst/>
                        </a:rPr>
                        <a:t>National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12.1%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30.3%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3.4%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772688">
                <a:tc>
                  <a:txBody>
                    <a:bodyPr/>
                    <a:lstStyle/>
                    <a:p>
                      <a:pPr>
                        <a:lnSpc>
                          <a:spcPct val="115000"/>
                        </a:lnSpc>
                        <a:spcAft>
                          <a:spcPts val="0"/>
                        </a:spcAft>
                        <a:tabLst>
                          <a:tab pos="2637155" algn="ctr"/>
                          <a:tab pos="5274310" algn="r"/>
                        </a:tabLst>
                      </a:pPr>
                      <a:r>
                        <a:rPr lang="en-GB" sz="1400">
                          <a:effectLst/>
                        </a:rPr>
                        <a:t>Provincial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3.2%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8.1%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71903">
                <a:tc>
                  <a:txBody>
                    <a:bodyPr/>
                    <a:lstStyle/>
                    <a:p>
                      <a:pPr>
                        <a:lnSpc>
                          <a:spcPct val="115000"/>
                        </a:lnSpc>
                        <a:spcAft>
                          <a:spcPts val="0"/>
                        </a:spcAft>
                        <a:tabLst>
                          <a:tab pos="2637155" algn="ctr"/>
                          <a:tab pos="5274310" algn="r"/>
                        </a:tabLst>
                      </a:pPr>
                      <a:r>
                        <a:rPr lang="en-GB" sz="1400">
                          <a:effectLst/>
                        </a:rPr>
                        <a:t>Local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17.1%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6.5%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386344">
                <a:tc>
                  <a:txBody>
                    <a:bodyPr/>
                    <a:lstStyle/>
                    <a:p>
                      <a:pPr>
                        <a:lnSpc>
                          <a:spcPct val="115000"/>
                        </a:lnSpc>
                        <a:spcAft>
                          <a:spcPts val="0"/>
                        </a:spcAft>
                        <a:tabLst>
                          <a:tab pos="2637155" algn="ctr"/>
                          <a:tab pos="5274310" algn="r"/>
                        </a:tabLst>
                      </a:pPr>
                      <a:r>
                        <a:rPr lang="en-GB" sz="1400">
                          <a:effectLst/>
                        </a:rPr>
                        <a:t>Private Sector</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19.2%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772688">
                <a:tc>
                  <a:txBody>
                    <a:bodyPr/>
                    <a:lstStyle/>
                    <a:p>
                      <a:pPr>
                        <a:lnSpc>
                          <a:spcPct val="115000"/>
                        </a:lnSpc>
                        <a:spcAft>
                          <a:spcPts val="0"/>
                        </a:spcAft>
                        <a:tabLst>
                          <a:tab pos="2637155" algn="ctr"/>
                          <a:tab pos="5274310" algn="r"/>
                        </a:tabLst>
                      </a:pPr>
                      <a:r>
                        <a:rPr lang="en-GB" sz="1400">
                          <a:effectLst/>
                        </a:rPr>
                        <a:t>Non-Profit Organisations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772688">
                <a:tc>
                  <a:txBody>
                    <a:bodyPr/>
                    <a:lstStyle/>
                    <a:p>
                      <a:pPr>
                        <a:lnSpc>
                          <a:spcPct val="115000"/>
                        </a:lnSpc>
                        <a:spcAft>
                          <a:spcPts val="0"/>
                        </a:spcAft>
                        <a:tabLst>
                          <a:tab pos="2637155" algn="ctr"/>
                          <a:tab pos="5274310" algn="r"/>
                        </a:tabLst>
                      </a:pPr>
                      <a:r>
                        <a:rPr lang="en-GB" sz="1400">
                          <a:effectLst/>
                        </a:rPr>
                        <a:t>State Owned Companies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23.6%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772688">
                <a:tc>
                  <a:txBody>
                    <a:bodyPr/>
                    <a:lstStyle/>
                    <a:p>
                      <a:pPr>
                        <a:lnSpc>
                          <a:spcPct val="115000"/>
                        </a:lnSpc>
                        <a:spcAft>
                          <a:spcPts val="0"/>
                        </a:spcAft>
                        <a:tabLst>
                          <a:tab pos="2637155" algn="ctr"/>
                          <a:tab pos="5274310" algn="r"/>
                        </a:tabLst>
                      </a:pPr>
                      <a:r>
                        <a:rPr lang="en-GB" sz="1400">
                          <a:effectLst/>
                        </a:rPr>
                        <a:t>Educational Institutions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80166" y="13905"/>
            <a:ext cx="9036496" cy="850106"/>
          </a:xfrm>
        </p:spPr>
        <p:txBody>
          <a:bodyPr>
            <a:normAutofit fontScale="90000"/>
          </a:bodyPr>
          <a:lstStyle/>
          <a:p>
            <a:r>
              <a:rPr lang="en-ZA" b="1" dirty="0" smtClean="0"/>
              <a:t>Professionally Qualified – Business Type</a:t>
            </a:r>
            <a:endParaRPr lang="en-ZA" b="1" dirty="0"/>
          </a:p>
        </p:txBody>
      </p:sp>
    </p:spTree>
    <p:extLst>
      <p:ext uri="{BB962C8B-B14F-4D97-AF65-F5344CB8AC3E}">
        <p14:creationId xmlns:p14="http://schemas.microsoft.com/office/powerpoint/2010/main" val="22506776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0" y="2132856"/>
            <a:ext cx="91440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332656"/>
            <a:ext cx="8229600" cy="1008112"/>
          </a:xfrm>
        </p:spPr>
        <p:txBody>
          <a:bodyPr>
            <a:noAutofit/>
          </a:bodyPr>
          <a:lstStyle/>
          <a:p>
            <a:r>
              <a:rPr lang="en-ZA" b="1" dirty="0" smtClean="0"/>
              <a:t>Skilled - RACE</a:t>
            </a:r>
            <a:endParaRPr lang="en-ZA" b="1" dirty="0"/>
          </a:p>
        </p:txBody>
      </p:sp>
    </p:spTree>
    <p:extLst>
      <p:ext uri="{BB962C8B-B14F-4D97-AF65-F5344CB8AC3E}">
        <p14:creationId xmlns:p14="http://schemas.microsoft.com/office/powerpoint/2010/main" val="169936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980728"/>
            <a:ext cx="9216008" cy="594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634082"/>
          </a:xfrm>
        </p:spPr>
        <p:txBody>
          <a:bodyPr>
            <a:noAutofit/>
          </a:bodyPr>
          <a:lstStyle/>
          <a:p>
            <a:r>
              <a:rPr lang="en-ZA" b="1" dirty="0"/>
              <a:t>Skilled - </a:t>
            </a:r>
            <a:r>
              <a:rPr lang="en-ZA" b="1" dirty="0" smtClean="0"/>
              <a:t>GENDER</a:t>
            </a:r>
            <a:endParaRPr lang="en-ZA" b="1" dirty="0"/>
          </a:p>
        </p:txBody>
      </p:sp>
    </p:spTree>
    <p:extLst>
      <p:ext uri="{BB962C8B-B14F-4D97-AF65-F5344CB8AC3E}">
        <p14:creationId xmlns:p14="http://schemas.microsoft.com/office/powerpoint/2010/main" val="35995837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196752"/>
            <a:ext cx="8784976"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634082"/>
          </a:xfrm>
        </p:spPr>
        <p:txBody>
          <a:bodyPr>
            <a:normAutofit fontScale="90000"/>
          </a:bodyPr>
          <a:lstStyle/>
          <a:p>
            <a:r>
              <a:rPr lang="en-ZA" b="1" dirty="0" smtClean="0"/>
              <a:t>Skilled - DISABLED</a:t>
            </a:r>
            <a:endParaRPr lang="en-ZA" b="1" dirty="0"/>
          </a:p>
        </p:txBody>
      </p:sp>
    </p:spTree>
    <p:extLst>
      <p:ext uri="{BB962C8B-B14F-4D97-AF65-F5344CB8AC3E}">
        <p14:creationId xmlns:p14="http://schemas.microsoft.com/office/powerpoint/2010/main" val="33361449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76549781"/>
              </p:ext>
            </p:extLst>
          </p:nvPr>
        </p:nvGraphicFramePr>
        <p:xfrm>
          <a:off x="-26773" y="1268760"/>
          <a:ext cx="9143998" cy="5256582"/>
        </p:xfrm>
        <a:graphic>
          <a:graphicData uri="http://schemas.openxmlformats.org/drawingml/2006/table">
            <a:tbl>
              <a:tblPr firstRow="1" firstCol="1" bandRow="1" bandCol="1">
                <a:tableStyleId>{5C22544A-7EE6-4342-B048-85BDC9FD1C3A}</a:tableStyleId>
              </a:tblPr>
              <a:tblGrid>
                <a:gridCol w="1055109"/>
                <a:gridCol w="835534"/>
                <a:gridCol w="835534"/>
                <a:gridCol w="644743"/>
                <a:gridCol w="717112"/>
                <a:gridCol w="835534"/>
                <a:gridCol w="835534"/>
                <a:gridCol w="644743"/>
                <a:gridCol w="607735"/>
                <a:gridCol w="689151"/>
                <a:gridCol w="689151"/>
                <a:gridCol w="754118"/>
              </a:tblGrid>
              <a:tr h="535920">
                <a:tc rowSpan="2">
                  <a:txBody>
                    <a:bodyPr/>
                    <a:lstStyle/>
                    <a:p>
                      <a:pPr algn="ctr">
                        <a:lnSpc>
                          <a:spcPct val="115000"/>
                        </a:lnSpc>
                        <a:spcAft>
                          <a:spcPts val="0"/>
                        </a:spcAft>
                      </a:pPr>
                      <a:r>
                        <a:rPr lang="en-GB" sz="1400" dirty="0" smtClean="0">
                          <a:solidFill>
                            <a:srgbClr val="7030A0"/>
                          </a:solidFill>
                          <a:effectLst/>
                        </a:rPr>
                        <a:t> </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a:solidFill>
                            <a:srgbClr val="7030A0"/>
                          </a:solidFill>
                          <a:effectLst/>
                        </a:rPr>
                        <a:t>Foreign National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a:solidFill>
                            <a:srgbClr val="7030A0"/>
                          </a:solidFill>
                          <a:effectLst/>
                        </a:rPr>
                        <a:t>TOTAL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r>
              <a:tr h="524518">
                <a:tc vMerge="1">
                  <a:txBody>
                    <a:bodyPr/>
                    <a:lstStyle/>
                    <a:p>
                      <a:endParaRPr lang="en-ZA"/>
                    </a:p>
                  </a:txBody>
                  <a:tcPr/>
                </a:tc>
                <a:tc>
                  <a:txBody>
                    <a:bodyPr/>
                    <a:lstStyle/>
                    <a:p>
                      <a:pPr algn="ctr">
                        <a:lnSpc>
                          <a:spcPct val="115000"/>
                        </a:lnSpc>
                        <a:spcAft>
                          <a:spcPts val="0"/>
                        </a:spcAf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smtClean="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1573554">
                <a:tc>
                  <a:txBody>
                    <a:bodyPr/>
                    <a:lstStyle/>
                    <a:p>
                      <a:pPr>
                        <a:lnSpc>
                          <a:spcPct val="115000"/>
                        </a:lnSpc>
                        <a:spcAft>
                          <a:spcPts val="0"/>
                        </a:spcAft>
                      </a:pPr>
                      <a:r>
                        <a:rPr lang="en-GB" sz="1400" dirty="0">
                          <a:solidFill>
                            <a:schemeClr val="tx1"/>
                          </a:solidFill>
                          <a:effectLst/>
                        </a:rPr>
                        <a:t>Workforce profile-all employees</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24518">
                <a:tc>
                  <a:txBody>
                    <a:bodyPr/>
                    <a:lstStyle/>
                    <a:p>
                      <a:pPr>
                        <a:lnSpc>
                          <a:spcPct val="115000"/>
                        </a:lnSpc>
                        <a:spcAft>
                          <a:spcPts val="0"/>
                        </a:spcAft>
                      </a:pPr>
                      <a:r>
                        <a:rPr lang="en-GB" sz="1400" dirty="0">
                          <a:solidFill>
                            <a:schemeClr val="tx1"/>
                          </a:solidFill>
                          <a:effectLst/>
                        </a:rPr>
                        <a:t>Recruitment</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6.2%</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524518">
                <a:tc>
                  <a:txBody>
                    <a:bodyPr/>
                    <a:lstStyle/>
                    <a:p>
                      <a:pPr>
                        <a:lnSpc>
                          <a:spcPct val="115000"/>
                        </a:lnSpc>
                        <a:spcAft>
                          <a:spcPts val="0"/>
                        </a:spcAft>
                      </a:pPr>
                      <a:r>
                        <a:rPr lang="en-GB" sz="1400" dirty="0">
                          <a:solidFill>
                            <a:schemeClr val="tx1"/>
                          </a:solidFill>
                          <a:effectLst/>
                        </a:rPr>
                        <a:t>Promotion</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6.8%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524518">
                <a:tc>
                  <a:txBody>
                    <a:bodyPr/>
                    <a:lstStyle/>
                    <a:p>
                      <a:pPr>
                        <a:lnSpc>
                          <a:spcPct val="115000"/>
                        </a:lnSpc>
                        <a:spcAft>
                          <a:spcPts val="0"/>
                        </a:spcAft>
                      </a:pPr>
                      <a:r>
                        <a:rPr lang="en-GB" sz="1400" dirty="0">
                          <a:solidFill>
                            <a:schemeClr val="tx1"/>
                          </a:solidFill>
                          <a:effectLst/>
                        </a:rPr>
                        <a:t>Terminations</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6.5%</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1049036">
                <a:tc>
                  <a:txBody>
                    <a:bodyPr/>
                    <a:lstStyle/>
                    <a:p>
                      <a:pPr>
                        <a:lnSpc>
                          <a:spcPct val="115000"/>
                        </a:lnSpc>
                        <a:spcAft>
                          <a:spcPts val="0"/>
                        </a:spcAft>
                      </a:pPr>
                      <a:r>
                        <a:rPr lang="en-GB" sz="1400" dirty="0">
                          <a:solidFill>
                            <a:schemeClr val="tx1"/>
                          </a:solidFill>
                          <a:effectLst/>
                        </a:rPr>
                        <a:t>Skills development</a:t>
                      </a:r>
                      <a:endParaRPr lang="en-ZA" sz="14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21.9%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457200" y="274638"/>
            <a:ext cx="8229600" cy="850106"/>
          </a:xfrm>
        </p:spPr>
        <p:txBody>
          <a:bodyPr>
            <a:normAutofit/>
          </a:bodyPr>
          <a:lstStyle/>
          <a:p>
            <a:r>
              <a:rPr lang="en-ZA" b="1" dirty="0" smtClean="0"/>
              <a:t>Skilled </a:t>
            </a:r>
            <a:r>
              <a:rPr lang="en-ZA" b="1" dirty="0"/>
              <a:t>– Movement &amp; Skills Dev.</a:t>
            </a:r>
          </a:p>
        </p:txBody>
      </p:sp>
    </p:spTree>
    <p:extLst>
      <p:ext uri="{BB962C8B-B14F-4D97-AF65-F5344CB8AC3E}">
        <p14:creationId xmlns:p14="http://schemas.microsoft.com/office/powerpoint/2010/main" val="30844742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94484017"/>
              </p:ext>
            </p:extLst>
          </p:nvPr>
        </p:nvGraphicFramePr>
        <p:xfrm>
          <a:off x="-2" y="1052736"/>
          <a:ext cx="9144002" cy="5805265"/>
        </p:xfrm>
        <a:graphic>
          <a:graphicData uri="http://schemas.openxmlformats.org/drawingml/2006/table">
            <a:tbl>
              <a:tblPr>
                <a:tableStyleId>{5C22544A-7EE6-4342-B048-85BDC9FD1C3A}</a:tableStyleId>
              </a:tblPr>
              <a:tblGrid>
                <a:gridCol w="1046004"/>
                <a:gridCol w="820969"/>
                <a:gridCol w="820969"/>
                <a:gridCol w="702616"/>
                <a:gridCol w="715118"/>
                <a:gridCol w="682350"/>
                <a:gridCol w="917912"/>
                <a:gridCol w="638438"/>
                <a:gridCol w="630936"/>
                <a:gridCol w="708450"/>
                <a:gridCol w="708450"/>
                <a:gridCol w="751790"/>
              </a:tblGrid>
              <a:tr h="660779">
                <a:tc rowSpan="2">
                  <a:txBody>
                    <a:bodyPr/>
                    <a:lstStyle/>
                    <a:p>
                      <a:pPr>
                        <a:lnSpc>
                          <a:spcPct val="115000"/>
                        </a:lnSpc>
                        <a:spcAft>
                          <a:spcPts val="0"/>
                        </a:spcAft>
                        <a:tabLst>
                          <a:tab pos="2637155" algn="ctr"/>
                          <a:tab pos="5274310" algn="r"/>
                        </a:tabLst>
                      </a:pPr>
                      <a:r>
                        <a:rPr lang="en-US" sz="1400" b="0" dirty="0" smtClean="0">
                          <a:solidFill>
                            <a:srgbClr val="7030A0"/>
                          </a:solidFill>
                          <a:effectLst/>
                        </a:rPr>
                        <a:t>PROVINCE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tabLst>
                          <a:tab pos="2637155" algn="ctr"/>
                          <a:tab pos="5274310" algn="r"/>
                        </a:tabLst>
                      </a:pPr>
                      <a:r>
                        <a:rPr lang="en-US" sz="1400" b="0">
                          <a:solidFill>
                            <a:srgbClr val="7030A0"/>
                          </a:solidFill>
                          <a:effectLst/>
                        </a:rPr>
                        <a:t>Foreign National</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tabLst>
                          <a:tab pos="2637155" algn="ctr"/>
                          <a:tab pos="5274310" algn="r"/>
                        </a:tabLst>
                      </a:pPr>
                      <a:r>
                        <a:rPr lang="en-US" sz="1400" b="0">
                          <a:solidFill>
                            <a:srgbClr val="7030A0"/>
                          </a:solidFill>
                          <a:effectLst/>
                        </a:rPr>
                        <a:t>TOTAL</a:t>
                      </a:r>
                      <a:endParaRPr lang="en-ZA" sz="1400" b="0">
                        <a:solidFill>
                          <a:srgbClr val="7030A0"/>
                        </a:solidFill>
                        <a:effectLst/>
                        <a:latin typeface="Calibri"/>
                        <a:ea typeface="Calibri"/>
                        <a:cs typeface="Times New Roman"/>
                      </a:endParaRPr>
                    </a:p>
                  </a:txBody>
                  <a:tcPr marL="68580" marR="68580" marT="0" marB="0" anchor="ctr">
                    <a:solidFill>
                      <a:srgbClr val="92D050"/>
                    </a:solidFill>
                  </a:tcPr>
                </a:tc>
              </a:tr>
              <a:tr h="530912">
                <a:tc vMerge="1">
                  <a:txBody>
                    <a:bodyPr/>
                    <a:lstStyle/>
                    <a:p>
                      <a:endParaRPr lang="en-ZA"/>
                    </a:p>
                  </a:txBody>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US"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546978">
                <a:tc>
                  <a:txBody>
                    <a:bodyPr/>
                    <a:lstStyle/>
                    <a:p>
                      <a:pPr>
                        <a:lnSpc>
                          <a:spcPct val="115000"/>
                        </a:lnSpc>
                        <a:spcAft>
                          <a:spcPts val="0"/>
                        </a:spcAft>
                        <a:tabLst>
                          <a:tab pos="2637155" algn="ctr"/>
                          <a:tab pos="5274310" algn="r"/>
                        </a:tabLst>
                      </a:pPr>
                      <a:r>
                        <a:rPr lang="en-US" sz="1400">
                          <a:effectLst/>
                        </a:rPr>
                        <a:t>Eastern  Cape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45.0%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69671">
                <a:tc>
                  <a:txBody>
                    <a:bodyPr/>
                    <a:lstStyle/>
                    <a:p>
                      <a:pPr>
                        <a:lnSpc>
                          <a:spcPct val="115000"/>
                        </a:lnSpc>
                        <a:spcAft>
                          <a:spcPts val="0"/>
                        </a:spcAft>
                        <a:tabLst>
                          <a:tab pos="2637155" algn="ctr"/>
                          <a:tab pos="5274310" algn="r"/>
                        </a:tabLst>
                      </a:pPr>
                      <a:r>
                        <a:rPr lang="en-US" sz="1400">
                          <a:effectLst/>
                        </a:rPr>
                        <a:t>Free State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9.9%</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0.8%</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69671">
                <a:tc>
                  <a:txBody>
                    <a:bodyPr/>
                    <a:lstStyle/>
                    <a:p>
                      <a:pPr>
                        <a:lnSpc>
                          <a:spcPct val="115000"/>
                        </a:lnSpc>
                        <a:spcAft>
                          <a:spcPts val="0"/>
                        </a:spcAft>
                        <a:tabLst>
                          <a:tab pos="2637155" algn="ctr"/>
                          <a:tab pos="5274310" algn="r"/>
                        </a:tabLst>
                      </a:pPr>
                      <a:r>
                        <a:rPr lang="en-US" sz="1400">
                          <a:effectLst/>
                        </a:rPr>
                        <a:t>Gauteng</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46978">
                <a:tc>
                  <a:txBody>
                    <a:bodyPr/>
                    <a:lstStyle/>
                    <a:p>
                      <a:pPr>
                        <a:lnSpc>
                          <a:spcPct val="115000"/>
                        </a:lnSpc>
                        <a:spcAft>
                          <a:spcPts val="0"/>
                        </a:spcAft>
                        <a:tabLst>
                          <a:tab pos="2637155" algn="ctr"/>
                          <a:tab pos="5274310" algn="r"/>
                        </a:tabLst>
                      </a:pPr>
                      <a:r>
                        <a:rPr lang="en-US" sz="1400">
                          <a:effectLst/>
                        </a:rPr>
                        <a:t>KwaZulu-Natal</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38.7%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69671">
                <a:tc>
                  <a:txBody>
                    <a:bodyPr/>
                    <a:lstStyle/>
                    <a:p>
                      <a:pPr>
                        <a:lnSpc>
                          <a:spcPct val="115000"/>
                        </a:lnSpc>
                        <a:spcAft>
                          <a:spcPts val="0"/>
                        </a:spcAft>
                        <a:tabLst>
                          <a:tab pos="2637155" algn="ctr"/>
                          <a:tab pos="5274310" algn="r"/>
                        </a:tabLst>
                      </a:pPr>
                      <a:r>
                        <a:rPr lang="en-US" sz="1400">
                          <a:effectLst/>
                        </a:rPr>
                        <a:t>Limpopo</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1.6%</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46978">
                <a:tc>
                  <a:txBody>
                    <a:bodyPr/>
                    <a:lstStyle/>
                    <a:p>
                      <a:pPr>
                        <a:lnSpc>
                          <a:spcPct val="115000"/>
                        </a:lnSpc>
                        <a:spcAft>
                          <a:spcPts val="0"/>
                        </a:spcAft>
                        <a:tabLst>
                          <a:tab pos="2637155" algn="ctr"/>
                          <a:tab pos="5274310" algn="r"/>
                        </a:tabLst>
                      </a:pPr>
                      <a:r>
                        <a:rPr lang="en-US" sz="1400">
                          <a:effectLst/>
                        </a:rPr>
                        <a:t>Mpumalanga</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546978">
                <a:tc>
                  <a:txBody>
                    <a:bodyPr/>
                    <a:lstStyle/>
                    <a:p>
                      <a:pPr>
                        <a:lnSpc>
                          <a:spcPct val="115000"/>
                        </a:lnSpc>
                        <a:spcAft>
                          <a:spcPts val="0"/>
                        </a:spcAft>
                        <a:tabLst>
                          <a:tab pos="2637155" algn="ctr"/>
                          <a:tab pos="5274310" algn="r"/>
                        </a:tabLst>
                      </a:pPr>
                      <a:r>
                        <a:rPr lang="en-US" sz="1400">
                          <a:effectLst/>
                        </a:rPr>
                        <a:t>Northern Cape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28.9%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69671">
                <a:tc>
                  <a:txBody>
                    <a:bodyPr/>
                    <a:lstStyle/>
                    <a:p>
                      <a:pPr>
                        <a:lnSpc>
                          <a:spcPct val="115000"/>
                        </a:lnSpc>
                        <a:spcAft>
                          <a:spcPts val="0"/>
                        </a:spcAft>
                        <a:tabLst>
                          <a:tab pos="2637155" algn="ctr"/>
                          <a:tab pos="5274310" algn="r"/>
                        </a:tabLst>
                      </a:pPr>
                      <a:r>
                        <a:rPr lang="en-US" sz="1400">
                          <a:effectLst/>
                        </a:rPr>
                        <a:t>North West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31.9%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546978">
                <a:tc>
                  <a:txBody>
                    <a:bodyPr/>
                    <a:lstStyle/>
                    <a:p>
                      <a:pPr>
                        <a:lnSpc>
                          <a:spcPct val="115000"/>
                        </a:lnSpc>
                        <a:spcAft>
                          <a:spcPts val="0"/>
                        </a:spcAft>
                        <a:tabLst>
                          <a:tab pos="2637155" algn="ctr"/>
                          <a:tab pos="5274310" algn="r"/>
                        </a:tabLst>
                      </a:pPr>
                      <a:r>
                        <a:rPr lang="en-US" sz="1400">
                          <a:effectLst/>
                        </a:rPr>
                        <a:t>Western Cape</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14.6%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467544" y="116632"/>
            <a:ext cx="8507288" cy="922114"/>
          </a:xfrm>
        </p:spPr>
        <p:txBody>
          <a:bodyPr/>
          <a:lstStyle/>
          <a:p>
            <a:r>
              <a:rPr lang="en-ZA" b="1" dirty="0"/>
              <a:t>Skilled </a:t>
            </a:r>
            <a:r>
              <a:rPr lang="en-ZA" b="1" dirty="0" smtClean="0"/>
              <a:t>Technical - PROVINCE</a:t>
            </a:r>
            <a:endParaRPr lang="en-ZA" b="1" dirty="0"/>
          </a:p>
        </p:txBody>
      </p:sp>
    </p:spTree>
    <p:extLst>
      <p:ext uri="{BB962C8B-B14F-4D97-AF65-F5344CB8AC3E}">
        <p14:creationId xmlns:p14="http://schemas.microsoft.com/office/powerpoint/2010/main" val="22228470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58563427"/>
              </p:ext>
            </p:extLst>
          </p:nvPr>
        </p:nvGraphicFramePr>
        <p:xfrm>
          <a:off x="-1" y="1124744"/>
          <a:ext cx="9143998" cy="5392993"/>
        </p:xfrm>
        <a:graphic>
          <a:graphicData uri="http://schemas.openxmlformats.org/drawingml/2006/table">
            <a:tbl>
              <a:tblPr>
                <a:tableStyleId>{5C22544A-7EE6-4342-B048-85BDC9FD1C3A}</a:tableStyleId>
              </a:tblPr>
              <a:tblGrid>
                <a:gridCol w="1043609"/>
                <a:gridCol w="720080"/>
                <a:gridCol w="864096"/>
                <a:gridCol w="720080"/>
                <a:gridCol w="720080"/>
                <a:gridCol w="792088"/>
                <a:gridCol w="864096"/>
                <a:gridCol w="720080"/>
                <a:gridCol w="680256"/>
                <a:gridCol w="543880"/>
                <a:gridCol w="720080"/>
                <a:gridCol w="755573"/>
              </a:tblGrid>
              <a:tr h="595902">
                <a:tc rowSpan="2">
                  <a:txBody>
                    <a:bodyPr/>
                    <a:lstStyle/>
                    <a:p>
                      <a:pP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gridSpan="4">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a:solidFill>
                            <a:srgbClr val="7030A0"/>
                          </a:solidFill>
                          <a:effectLst/>
                        </a:rPr>
                        <a:t>Foreign National</a:t>
                      </a:r>
                      <a:endParaRPr lang="en-ZA" sz="1400" b="0">
                        <a:solidFill>
                          <a:srgbClr val="7030A0"/>
                        </a:solidFill>
                        <a:effectLst/>
                        <a:latin typeface="Calibri"/>
                        <a:ea typeface="Calibri"/>
                        <a:cs typeface="Times New Roman"/>
                      </a:endParaRPr>
                    </a:p>
                  </a:txBody>
                  <a:tcPr marL="65698" marR="65698"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dirty="0">
                          <a:solidFill>
                            <a:srgbClr val="7030A0"/>
                          </a:solidFill>
                          <a:effectLst/>
                        </a:rPr>
                        <a:t>TOTAL</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r>
              <a:tr h="461864">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vMerge="1">
                  <a:txBody>
                    <a:bodyPr/>
                    <a:lstStyle/>
                    <a:p>
                      <a:endParaRPr lang="en-ZA"/>
                    </a:p>
                  </a:txBody>
                  <a:tcPr/>
                </a:tc>
              </a:tr>
              <a:tr h="461864">
                <a:tc>
                  <a:txBody>
                    <a:bodyPr/>
                    <a:lstStyle/>
                    <a:p>
                      <a:pPr>
                        <a:lnSpc>
                          <a:spcPct val="115000"/>
                        </a:lnSpc>
                        <a:spcAft>
                          <a:spcPts val="0"/>
                        </a:spcAft>
                      </a:pPr>
                      <a:r>
                        <a:rPr lang="en-GB" sz="1400">
                          <a:effectLst/>
                        </a:rPr>
                        <a:t>Agriculture</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36.7%</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16.1%</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15.2%</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5.5%</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0.8%</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12.4%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5698" marR="65698" marT="0" marB="0" anchor="ctr">
                    <a:solidFill>
                      <a:srgbClr val="92D050"/>
                    </a:solidFill>
                  </a:tcPr>
                </a:tc>
              </a:tr>
              <a:tr h="595902">
                <a:tc>
                  <a:txBody>
                    <a:bodyPr/>
                    <a:lstStyle/>
                    <a:p>
                      <a:pPr>
                        <a:lnSpc>
                          <a:spcPct val="115000"/>
                        </a:lnSpc>
                        <a:spcAft>
                          <a:spcPts val="0"/>
                        </a:spcAft>
                      </a:pPr>
                      <a:r>
                        <a:rPr lang="en-GB" sz="1400">
                          <a:effectLst/>
                        </a:rPr>
                        <a:t>Mining and Quarrying</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46.0%</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3.8%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27.6%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9.2%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6.1%</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5.1%</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5698" marR="65698" marT="0" marB="0" anchor="ctr">
                    <a:solidFill>
                      <a:srgbClr val="92D050"/>
                    </a:solidFill>
                  </a:tcPr>
                </a:tc>
              </a:tr>
              <a:tr h="595902">
                <a:tc>
                  <a:txBody>
                    <a:bodyPr/>
                    <a:lstStyle/>
                    <a:p>
                      <a:pPr>
                        <a:lnSpc>
                          <a:spcPct val="115000"/>
                        </a:lnSpc>
                        <a:spcAft>
                          <a:spcPts val="0"/>
                        </a:spcAft>
                      </a:pPr>
                      <a:r>
                        <a:rPr lang="en-GB" sz="1400">
                          <a:effectLst/>
                        </a:rPr>
                        <a:t>Manufacturing</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31.6%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9.9%</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6.3%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22.4%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10.2%</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4.7%</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2.7%</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10.1%</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5698" marR="65698" marT="0" marB="0" anchor="ctr">
                    <a:solidFill>
                      <a:srgbClr val="92D050"/>
                    </a:solidFill>
                  </a:tcPr>
                </a:tc>
              </a:tr>
              <a:tr h="893853">
                <a:tc>
                  <a:txBody>
                    <a:bodyPr/>
                    <a:lstStyle/>
                    <a:p>
                      <a:pPr>
                        <a:lnSpc>
                          <a:spcPct val="115000"/>
                        </a:lnSpc>
                        <a:spcAft>
                          <a:spcPts val="0"/>
                        </a:spcAft>
                      </a:pPr>
                      <a:r>
                        <a:rPr lang="en-GB" sz="1400">
                          <a:effectLst/>
                        </a:rPr>
                        <a:t>Electricity, Gas and Water</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40.2%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4.9%</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2.2%</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14.6%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26.6%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6.2%</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0.8%</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5698" marR="65698" marT="0" marB="0" anchor="ctr">
                    <a:solidFill>
                      <a:srgbClr val="92D050"/>
                    </a:solidFill>
                  </a:tcPr>
                </a:tc>
              </a:tr>
              <a:tr h="595902">
                <a:tc>
                  <a:txBody>
                    <a:bodyPr/>
                    <a:lstStyle/>
                    <a:p>
                      <a:pPr>
                        <a:lnSpc>
                          <a:spcPct val="115000"/>
                        </a:lnSpc>
                        <a:spcAft>
                          <a:spcPts val="0"/>
                        </a:spcAft>
                      </a:pPr>
                      <a:r>
                        <a:rPr lang="en-GB" sz="1400">
                          <a:effectLst/>
                        </a:rPr>
                        <a:t>Construction</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50.7%</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8.3%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2.6%</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17.3%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8.4%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1.7%</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6.8%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2.8%</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5698" marR="65698" marT="0" marB="0" anchor="ctr">
                    <a:solidFill>
                      <a:srgbClr val="92D050"/>
                    </a:solidFill>
                  </a:tcPr>
                </a:tc>
              </a:tr>
              <a:tr h="1191804">
                <a:tc>
                  <a:txBody>
                    <a:bodyPr/>
                    <a:lstStyle/>
                    <a:p>
                      <a:pPr>
                        <a:lnSpc>
                          <a:spcPct val="115000"/>
                        </a:lnSpc>
                        <a:spcAft>
                          <a:spcPts val="0"/>
                        </a:spcAft>
                      </a:pPr>
                      <a:r>
                        <a:rPr lang="en-GB" sz="1400">
                          <a:effectLst/>
                        </a:rPr>
                        <a:t>Retail and Motor Trade/Repair Service</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24.5%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7.1%</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15.1%</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21.5%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9.5%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12.2%</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0.6%</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0.2%</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5698" marR="65698" marT="0" marB="0" anchor="ctr">
                    <a:solidFill>
                      <a:srgbClr val="92D050"/>
                    </a:solidFill>
                  </a:tcPr>
                </a:tc>
              </a:tr>
            </a:tbl>
          </a:graphicData>
        </a:graphic>
      </p:graphicFrame>
      <p:sp>
        <p:nvSpPr>
          <p:cNvPr id="2" name="Title 1"/>
          <p:cNvSpPr>
            <a:spLocks noGrp="1"/>
          </p:cNvSpPr>
          <p:nvPr>
            <p:ph type="title"/>
          </p:nvPr>
        </p:nvSpPr>
        <p:spPr>
          <a:xfrm>
            <a:off x="467544" y="116632"/>
            <a:ext cx="8229600" cy="922114"/>
          </a:xfrm>
        </p:spPr>
        <p:txBody>
          <a:bodyPr/>
          <a:lstStyle/>
          <a:p>
            <a:r>
              <a:rPr lang="en-ZA" b="1" dirty="0" smtClean="0"/>
              <a:t>Skilled - Sector</a:t>
            </a:r>
            <a:endParaRPr lang="en-ZA" b="1" dirty="0"/>
          </a:p>
        </p:txBody>
      </p:sp>
    </p:spTree>
    <p:extLst>
      <p:ext uri="{BB962C8B-B14F-4D97-AF65-F5344CB8AC3E}">
        <p14:creationId xmlns:p14="http://schemas.microsoft.com/office/powerpoint/2010/main" val="22125810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3212304"/>
              </p:ext>
            </p:extLst>
          </p:nvPr>
        </p:nvGraphicFramePr>
        <p:xfrm>
          <a:off x="0" y="836712"/>
          <a:ext cx="9143998" cy="6181014"/>
        </p:xfrm>
        <a:graphic>
          <a:graphicData uri="http://schemas.openxmlformats.org/drawingml/2006/table">
            <a:tbl>
              <a:tblPr>
                <a:tableStyleId>{5C22544A-7EE6-4342-B048-85BDC9FD1C3A}</a:tableStyleId>
              </a:tblPr>
              <a:tblGrid>
                <a:gridCol w="1043609"/>
                <a:gridCol w="720080"/>
                <a:gridCol w="864096"/>
                <a:gridCol w="720080"/>
                <a:gridCol w="720080"/>
                <a:gridCol w="792088"/>
                <a:gridCol w="864096"/>
                <a:gridCol w="720080"/>
                <a:gridCol w="680256"/>
                <a:gridCol w="543880"/>
                <a:gridCol w="720080"/>
                <a:gridCol w="755573"/>
              </a:tblGrid>
              <a:tr h="508294">
                <a:tc rowSpan="2">
                  <a:txBody>
                    <a:bodyPr/>
                    <a:lstStyle/>
                    <a:p>
                      <a:pPr>
                        <a:lnSpc>
                          <a:spcPct val="115000"/>
                        </a:lnSpc>
                        <a:spcAft>
                          <a:spcPts val="0"/>
                        </a:spcAft>
                      </a:pPr>
                      <a:r>
                        <a:rPr lang="en-GB" sz="1400" b="0" dirty="0">
                          <a:solidFill>
                            <a:srgbClr val="7030A0"/>
                          </a:solidFill>
                          <a:effectLst/>
                        </a:rPr>
                        <a:t>Sectors</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gridSpan="4">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pPr>
                      <a:r>
                        <a:rPr lang="en-GB" sz="1400" b="0">
                          <a:solidFill>
                            <a:srgbClr val="7030A0"/>
                          </a:solidFill>
                          <a:effectLst/>
                        </a:rPr>
                        <a:t>Foreign National</a:t>
                      </a:r>
                      <a:endParaRPr lang="en-ZA" sz="1400" b="0">
                        <a:solidFill>
                          <a:srgbClr val="7030A0"/>
                        </a:solidFill>
                        <a:effectLst/>
                        <a:latin typeface="Calibri"/>
                        <a:ea typeface="Calibri"/>
                        <a:cs typeface="Times New Roman"/>
                      </a:endParaRPr>
                    </a:p>
                  </a:txBody>
                  <a:tcPr marL="65698" marR="65698" marT="0" marB="0" anchor="ctr">
                    <a:solidFill>
                      <a:srgbClr val="92D050"/>
                    </a:solidFill>
                  </a:tcPr>
                </a:tc>
                <a:tc hMerge="1">
                  <a:txBody>
                    <a:bodyPr/>
                    <a:lstStyle/>
                    <a:p>
                      <a:endParaRPr lang="en-ZA"/>
                    </a:p>
                  </a:txBody>
                  <a:tcPr/>
                </a:tc>
                <a:tc rowSpan="2">
                  <a:txBody>
                    <a:bodyPr/>
                    <a:lstStyle/>
                    <a:p>
                      <a:pPr algn="ctr">
                        <a:lnSpc>
                          <a:spcPct val="115000"/>
                        </a:lnSpc>
                        <a:spcAft>
                          <a:spcPts val="0"/>
                        </a:spcAft>
                      </a:pPr>
                      <a:r>
                        <a:rPr lang="en-GB" sz="1400" b="0" dirty="0">
                          <a:solidFill>
                            <a:srgbClr val="7030A0"/>
                          </a:solidFill>
                          <a:effectLst/>
                        </a:rPr>
                        <a:t>TOTAL</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r>
              <a:tr h="393962">
                <a:tc vMerge="1">
                  <a:txBody>
                    <a:bodyPr/>
                    <a:lstStyle/>
                    <a:p>
                      <a:endParaRPr lang="en-ZA"/>
                    </a:p>
                  </a:txBody>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African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Coloured</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Indian</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White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b="0" dirty="0">
                          <a:solidFill>
                            <a:srgbClr val="7030A0"/>
                          </a:solidFill>
                          <a:effectLst/>
                        </a:rPr>
                        <a:t>Female</a:t>
                      </a:r>
                      <a:endParaRPr lang="en-ZA" sz="1400" b="0" dirty="0">
                        <a:solidFill>
                          <a:srgbClr val="7030A0"/>
                        </a:solidFill>
                        <a:effectLst/>
                        <a:latin typeface="Calibri"/>
                        <a:ea typeface="Calibri"/>
                        <a:cs typeface="Times New Roman"/>
                      </a:endParaRPr>
                    </a:p>
                  </a:txBody>
                  <a:tcPr marL="65698" marR="65698" marT="0" marB="0" anchor="ctr">
                    <a:solidFill>
                      <a:srgbClr val="92D050"/>
                    </a:solidFill>
                  </a:tcPr>
                </a:tc>
                <a:tc vMerge="1">
                  <a:txBody>
                    <a:bodyPr/>
                    <a:lstStyle/>
                    <a:p>
                      <a:endParaRPr lang="en-ZA"/>
                    </a:p>
                  </a:txBody>
                  <a:tcPr/>
                </a:tc>
              </a:tr>
              <a:tr h="1270735">
                <a:tc>
                  <a:txBody>
                    <a:bodyPr/>
                    <a:lstStyle/>
                    <a:p>
                      <a:pPr>
                        <a:lnSpc>
                          <a:spcPct val="115000"/>
                        </a:lnSpc>
                        <a:spcAft>
                          <a:spcPts val="0"/>
                        </a:spcAft>
                      </a:pPr>
                      <a:r>
                        <a:rPr lang="en-GB" sz="1400" dirty="0">
                          <a:effectLst/>
                        </a:rPr>
                        <a:t>Wholesale Trade/</a:t>
                      </a:r>
                      <a:endParaRPr lang="en-ZA" sz="1400" dirty="0">
                        <a:effectLst/>
                      </a:endParaRPr>
                    </a:p>
                    <a:p>
                      <a:pPr>
                        <a:lnSpc>
                          <a:spcPct val="115000"/>
                        </a:lnSpc>
                        <a:spcAft>
                          <a:spcPts val="0"/>
                        </a:spcAft>
                      </a:pPr>
                      <a:r>
                        <a:rPr lang="en-GB" sz="1400" dirty="0">
                          <a:effectLst/>
                        </a:rPr>
                        <a:t>Commercial Agents/Allied Services</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26.3%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6.5%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5.4%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17.4%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15.3%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6.6%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4.5%</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16.7%</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1.2%</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5698" marR="65698" marT="0" marB="0" anchor="ctr">
                    <a:solidFill>
                      <a:srgbClr val="92D050"/>
                    </a:solidFill>
                  </a:tcPr>
                </a:tc>
              </a:tr>
              <a:tr h="1016588">
                <a:tc>
                  <a:txBody>
                    <a:bodyPr/>
                    <a:lstStyle/>
                    <a:p>
                      <a:pPr>
                        <a:lnSpc>
                          <a:spcPct val="115000"/>
                        </a:lnSpc>
                        <a:spcAft>
                          <a:spcPts val="0"/>
                        </a:spcAft>
                      </a:pPr>
                      <a:r>
                        <a:rPr lang="en-GB" sz="1400">
                          <a:effectLst/>
                        </a:rPr>
                        <a:t>Catering/</a:t>
                      </a:r>
                      <a:endParaRPr lang="en-ZA" sz="1400">
                        <a:effectLst/>
                      </a:endParaRPr>
                    </a:p>
                    <a:p>
                      <a:pPr>
                        <a:lnSpc>
                          <a:spcPct val="115000"/>
                        </a:lnSpc>
                        <a:spcAft>
                          <a:spcPts val="0"/>
                        </a:spcAft>
                      </a:pPr>
                      <a:r>
                        <a:rPr lang="en-GB" sz="1400">
                          <a:effectLst/>
                        </a:rPr>
                        <a:t>Accommodation/</a:t>
                      </a:r>
                      <a:endParaRPr lang="en-ZA" sz="1400">
                        <a:effectLst/>
                      </a:endParaRPr>
                    </a:p>
                    <a:p>
                      <a:pPr>
                        <a:lnSpc>
                          <a:spcPct val="115000"/>
                        </a:lnSpc>
                        <a:spcAft>
                          <a:spcPts val="0"/>
                        </a:spcAft>
                      </a:pPr>
                      <a:r>
                        <a:rPr lang="en-GB" sz="1400">
                          <a:effectLst/>
                        </a:rPr>
                        <a:t>other trade</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25.9%</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5.2%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8.4%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30.2%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9.2%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12.4%</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1.5%</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5698" marR="65698" marT="0" marB="0" anchor="ctr">
                    <a:solidFill>
                      <a:srgbClr val="92D050"/>
                    </a:solidFill>
                  </a:tcPr>
                </a:tc>
              </a:tr>
              <a:tr h="1016588">
                <a:tc>
                  <a:txBody>
                    <a:bodyPr/>
                    <a:lstStyle/>
                    <a:p>
                      <a:pPr>
                        <a:lnSpc>
                          <a:spcPct val="115000"/>
                        </a:lnSpc>
                        <a:spcAft>
                          <a:spcPts val="0"/>
                        </a:spcAft>
                      </a:pPr>
                      <a:r>
                        <a:rPr lang="en-GB" sz="1400">
                          <a:effectLst/>
                        </a:rPr>
                        <a:t>Transport/ Storage/ Communications</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34.3%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8.2%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5.0%</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18.4%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16.4%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9.2%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1.4%</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5698" marR="65698" marT="0" marB="0" anchor="ctr">
                    <a:solidFill>
                      <a:srgbClr val="92D050"/>
                    </a:solidFill>
                  </a:tcPr>
                </a:tc>
              </a:tr>
              <a:tr h="762441">
                <a:tc>
                  <a:txBody>
                    <a:bodyPr/>
                    <a:lstStyle/>
                    <a:p>
                      <a:pPr>
                        <a:lnSpc>
                          <a:spcPct val="115000"/>
                        </a:lnSpc>
                        <a:spcAft>
                          <a:spcPts val="0"/>
                        </a:spcAft>
                      </a:pPr>
                      <a:r>
                        <a:rPr lang="en-GB" sz="1400">
                          <a:effectLst/>
                        </a:rPr>
                        <a:t>Finance/Business Services</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19.9%</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5.8%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3.9%</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11.4%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24.6%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9.8%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17.4%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0.7%</a:t>
                      </a:r>
                      <a:endParaRPr lang="en-ZA" sz="1400" dirty="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5698" marR="65698" marT="0" marB="0" anchor="ctr">
                    <a:solidFill>
                      <a:srgbClr val="92D050"/>
                    </a:solidFill>
                  </a:tcPr>
                </a:tc>
              </a:tr>
              <a:tr h="762441">
                <a:tc>
                  <a:txBody>
                    <a:bodyPr/>
                    <a:lstStyle/>
                    <a:p>
                      <a:pPr>
                        <a:lnSpc>
                          <a:spcPct val="115000"/>
                        </a:lnSpc>
                        <a:spcAft>
                          <a:spcPts val="0"/>
                        </a:spcAft>
                      </a:pPr>
                      <a:r>
                        <a:rPr lang="en-GB" sz="1400">
                          <a:effectLst/>
                        </a:rPr>
                        <a:t>Community/</a:t>
                      </a:r>
                      <a:endParaRPr lang="en-ZA" sz="1400">
                        <a:effectLst/>
                      </a:endParaRPr>
                    </a:p>
                    <a:p>
                      <a:pPr>
                        <a:lnSpc>
                          <a:spcPct val="115000"/>
                        </a:lnSpc>
                        <a:spcAft>
                          <a:spcPts val="0"/>
                        </a:spcAft>
                      </a:pPr>
                      <a:r>
                        <a:rPr lang="en-GB" sz="1400">
                          <a:effectLst/>
                        </a:rPr>
                        <a:t>Social/Personal Services</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32.8%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1.5%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4.8%</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40.7%</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4.5%</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2.2%</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8.4%</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5698" marR="65698"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5698" marR="65698" marT="0" marB="0" anchor="ctr">
                    <a:solidFill>
                      <a:srgbClr val="92D050"/>
                    </a:solidFill>
                  </a:tcPr>
                </a:tc>
              </a:tr>
            </a:tbl>
          </a:graphicData>
        </a:graphic>
      </p:graphicFrame>
      <p:sp>
        <p:nvSpPr>
          <p:cNvPr id="2" name="Title 1"/>
          <p:cNvSpPr>
            <a:spLocks noGrp="1"/>
          </p:cNvSpPr>
          <p:nvPr>
            <p:ph type="title"/>
          </p:nvPr>
        </p:nvSpPr>
        <p:spPr>
          <a:xfrm>
            <a:off x="467544" y="116632"/>
            <a:ext cx="8229600" cy="720080"/>
          </a:xfrm>
        </p:spPr>
        <p:txBody>
          <a:bodyPr>
            <a:normAutofit fontScale="90000"/>
          </a:bodyPr>
          <a:lstStyle/>
          <a:p>
            <a:r>
              <a:rPr lang="en-ZA" b="1" dirty="0" smtClean="0"/>
              <a:t>Skilled – Sector – Cont.</a:t>
            </a:r>
            <a:endParaRPr lang="en-ZA" b="1" dirty="0"/>
          </a:p>
        </p:txBody>
      </p:sp>
    </p:spTree>
    <p:extLst>
      <p:ext uri="{BB962C8B-B14F-4D97-AF65-F5344CB8AC3E}">
        <p14:creationId xmlns:p14="http://schemas.microsoft.com/office/powerpoint/2010/main" val="31989603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31013108"/>
              </p:ext>
            </p:extLst>
          </p:nvPr>
        </p:nvGraphicFramePr>
        <p:xfrm>
          <a:off x="2" y="1052734"/>
          <a:ext cx="9143996" cy="5768162"/>
        </p:xfrm>
        <a:graphic>
          <a:graphicData uri="http://schemas.openxmlformats.org/drawingml/2006/table">
            <a:tbl>
              <a:tblPr>
                <a:tableStyleId>{5C22544A-7EE6-4342-B048-85BDC9FD1C3A}</a:tableStyleId>
              </a:tblPr>
              <a:tblGrid>
                <a:gridCol w="979390"/>
                <a:gridCol w="833961"/>
                <a:gridCol w="833961"/>
                <a:gridCol w="727970"/>
                <a:gridCol w="740294"/>
                <a:gridCol w="672446"/>
                <a:gridCol w="903454"/>
                <a:gridCol w="701677"/>
                <a:gridCol w="654024"/>
                <a:gridCol w="699214"/>
                <a:gridCol w="699214"/>
                <a:gridCol w="698391"/>
              </a:tblGrid>
              <a:tr h="451722">
                <a:tc rowSpan="2">
                  <a:txBody>
                    <a:bodyPr/>
                    <a:lstStyle/>
                    <a:p>
                      <a:pPr>
                        <a:lnSpc>
                          <a:spcPct val="115000"/>
                        </a:lnSpc>
                        <a:spcAft>
                          <a:spcPts val="0"/>
                        </a:spcAft>
                        <a:tabLst>
                          <a:tab pos="2637155" algn="ctr"/>
                          <a:tab pos="5274310" algn="r"/>
                        </a:tabLst>
                      </a:pPr>
                      <a:r>
                        <a:rPr lang="en-GB" sz="1400" dirty="0" smtClean="0">
                          <a:solidFill>
                            <a:srgbClr val="7030A0"/>
                          </a:solidFill>
                          <a:effectLst/>
                        </a:rPr>
                        <a:t>BUSINESSES </a:t>
                      </a:r>
                      <a:r>
                        <a:rPr lang="en-GB" sz="1400" dirty="0">
                          <a:solidFill>
                            <a:srgbClr val="7030A0"/>
                          </a:solidFill>
                          <a:effectLst/>
                        </a:rPr>
                        <a:t>TYPE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gridSpan="4">
                  <a:txBody>
                    <a:bodyPr/>
                    <a:lstStyle/>
                    <a:p>
                      <a:pPr algn="ctr">
                        <a:lnSpc>
                          <a:spcPct val="115000"/>
                        </a:lnSpc>
                        <a:spcAft>
                          <a:spcPts val="0"/>
                        </a:spcAft>
                        <a:tabLst>
                          <a:tab pos="2637155" algn="ctr"/>
                          <a:tab pos="5274310" algn="r"/>
                        </a:tabLst>
                      </a:pPr>
                      <a:r>
                        <a:rPr lang="en-GB" sz="1400">
                          <a:solidFill>
                            <a:srgbClr val="7030A0"/>
                          </a:solidFill>
                          <a:effectLst/>
                        </a:rPr>
                        <a:t>Male</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algn="ctr">
                        <a:lnSpc>
                          <a:spcPct val="115000"/>
                        </a:lnSpc>
                        <a:spcAft>
                          <a:spcPts val="0"/>
                        </a:spcAft>
                        <a:tabLst>
                          <a:tab pos="2637155" algn="ctr"/>
                          <a:tab pos="5274310" algn="r"/>
                        </a:tabLs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ct val="115000"/>
                        </a:lnSpc>
                        <a:spcAft>
                          <a:spcPts val="0"/>
                        </a:spcAft>
                        <a:tabLst>
                          <a:tab pos="2637155" algn="ctr"/>
                          <a:tab pos="5274310" algn="r"/>
                        </a:tabLst>
                      </a:pPr>
                      <a:r>
                        <a:rPr lang="en-GB" sz="1400">
                          <a:solidFill>
                            <a:srgbClr val="7030A0"/>
                          </a:solidFill>
                          <a:effectLst/>
                        </a:rPr>
                        <a:t>Foreign National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hMerge="1">
                  <a:txBody>
                    <a:bodyPr/>
                    <a:lstStyle/>
                    <a:p>
                      <a:endParaRPr lang="en-ZA"/>
                    </a:p>
                  </a:txBody>
                  <a:tcPr/>
                </a:tc>
                <a:tc rowSpan="2">
                  <a:txBody>
                    <a:bodyPr/>
                    <a:lstStyle/>
                    <a:p>
                      <a:pPr algn="ctr">
                        <a:lnSpc>
                          <a:spcPct val="115000"/>
                        </a:lnSpc>
                        <a:spcAft>
                          <a:spcPts val="0"/>
                        </a:spcAft>
                        <a:tabLst>
                          <a:tab pos="2637155" algn="ctr"/>
                          <a:tab pos="5274310" algn="r"/>
                        </a:tabLst>
                      </a:pPr>
                      <a:r>
                        <a:rPr lang="en-GB" sz="1400">
                          <a:solidFill>
                            <a:srgbClr val="7030A0"/>
                          </a:solidFill>
                          <a:effectLst/>
                        </a:rPr>
                        <a:t>TOTAL</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r>
              <a:tr h="510058">
                <a:tc vMerge="1">
                  <a:txBody>
                    <a:bodyPr/>
                    <a:lstStyle/>
                    <a:p>
                      <a:endParaRPr lang="en-ZA"/>
                    </a:p>
                  </a:txBody>
                  <a:tcPr/>
                </a:tc>
                <a:tc>
                  <a:txBody>
                    <a:bodyPr/>
                    <a:lstStyle/>
                    <a:p>
                      <a:pPr algn="ctr">
                        <a:lnSpc>
                          <a:spcPct val="115000"/>
                        </a:lnSpc>
                        <a:spcAft>
                          <a:spcPts val="0"/>
                        </a:spcAft>
                        <a:tabLst>
                          <a:tab pos="2637155" algn="ctr"/>
                          <a:tab pos="5274310" algn="r"/>
                        </a:tabLs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a:solidFill>
                            <a:srgbClr val="7030A0"/>
                          </a:solidFill>
                          <a:effectLst/>
                        </a:rPr>
                        <a:t>Indian</a:t>
                      </a:r>
                      <a:endParaRPr lang="en-ZA" sz="140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African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Coloured</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Indian</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White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tabLst>
                          <a:tab pos="2637155" algn="ctr"/>
                          <a:tab pos="5274310" algn="r"/>
                        </a:tabLst>
                      </a:pPr>
                      <a:r>
                        <a:rPr lang="en-GB" sz="1400" dirty="0">
                          <a:solidFill>
                            <a:srgbClr val="7030A0"/>
                          </a:solidFill>
                          <a:effectLst/>
                        </a:rPr>
                        <a:t>Female</a:t>
                      </a:r>
                      <a:endParaRPr lang="en-ZA" sz="1400" dirty="0">
                        <a:solidFill>
                          <a:srgbClr val="7030A0"/>
                        </a:solidFill>
                        <a:effectLst/>
                        <a:latin typeface="Calibri"/>
                        <a:ea typeface="Calibri"/>
                        <a:cs typeface="Times New Roman"/>
                      </a:endParaRPr>
                    </a:p>
                  </a:txBody>
                  <a:tcPr marL="68580" marR="68580" marT="0" marB="0" anchor="ctr">
                    <a:solidFill>
                      <a:srgbClr val="92D050"/>
                    </a:solidFill>
                  </a:tcPr>
                </a:tc>
                <a:tc vMerge="1">
                  <a:txBody>
                    <a:bodyPr/>
                    <a:lstStyle/>
                    <a:p>
                      <a:endParaRPr lang="en-ZA"/>
                    </a:p>
                  </a:txBody>
                  <a:tcPr/>
                </a:tc>
              </a:tr>
              <a:tr h="641186">
                <a:tc>
                  <a:txBody>
                    <a:bodyPr/>
                    <a:lstStyle/>
                    <a:p>
                      <a:pPr>
                        <a:lnSpc>
                          <a:spcPct val="115000"/>
                        </a:lnSpc>
                        <a:spcAft>
                          <a:spcPts val="0"/>
                        </a:spcAft>
                        <a:tabLst>
                          <a:tab pos="2637155" algn="ctr"/>
                          <a:tab pos="5274310" algn="r"/>
                        </a:tabLst>
                      </a:pPr>
                      <a:r>
                        <a:rPr lang="en-GB" sz="1400" dirty="0">
                          <a:effectLst/>
                        </a:rPr>
                        <a:t>National Government</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39.4%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35.0%</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0.0%</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41186">
                <a:tc>
                  <a:txBody>
                    <a:bodyPr/>
                    <a:lstStyle/>
                    <a:p>
                      <a:pPr>
                        <a:lnSpc>
                          <a:spcPct val="115000"/>
                        </a:lnSpc>
                        <a:spcAft>
                          <a:spcPts val="0"/>
                        </a:spcAft>
                        <a:tabLst>
                          <a:tab pos="2637155" algn="ctr"/>
                          <a:tab pos="5274310" algn="r"/>
                        </a:tabLst>
                      </a:pPr>
                      <a:r>
                        <a:rPr lang="en-GB" sz="1400">
                          <a:effectLst/>
                        </a:rPr>
                        <a:t>Provincial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26.7%</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57.8%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0.3%</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641186">
                <a:tc>
                  <a:txBody>
                    <a:bodyPr/>
                    <a:lstStyle/>
                    <a:p>
                      <a:pPr>
                        <a:lnSpc>
                          <a:spcPct val="115000"/>
                        </a:lnSpc>
                        <a:spcAft>
                          <a:spcPts val="0"/>
                        </a:spcAft>
                        <a:tabLst>
                          <a:tab pos="2637155" algn="ctr"/>
                          <a:tab pos="5274310" algn="r"/>
                        </a:tabLst>
                      </a:pPr>
                      <a:r>
                        <a:rPr lang="en-GB" sz="1400">
                          <a:effectLst/>
                        </a:rPr>
                        <a:t>Local Government</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0.0%</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469791">
                <a:tc>
                  <a:txBody>
                    <a:bodyPr/>
                    <a:lstStyle/>
                    <a:p>
                      <a:pPr>
                        <a:lnSpc>
                          <a:spcPct val="115000"/>
                        </a:lnSpc>
                        <a:spcAft>
                          <a:spcPts val="0"/>
                        </a:spcAft>
                        <a:tabLst>
                          <a:tab pos="2637155" algn="ctr"/>
                          <a:tab pos="5274310" algn="r"/>
                        </a:tabLst>
                      </a:pPr>
                      <a:r>
                        <a:rPr lang="en-GB" sz="1400">
                          <a:effectLst/>
                        </a:rPr>
                        <a:t>Private Sector</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7.0%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0.4%</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100.0%</a:t>
                      </a:r>
                      <a:endParaRPr lang="en-ZA" sz="1400">
                        <a:effectLst/>
                        <a:latin typeface="Calibri"/>
                        <a:ea typeface="Calibri"/>
                        <a:cs typeface="Times New Roman"/>
                      </a:endParaRPr>
                    </a:p>
                  </a:txBody>
                  <a:tcPr marL="68580" marR="68580" marT="0" marB="0" anchor="ctr">
                    <a:solidFill>
                      <a:srgbClr val="92D050"/>
                    </a:solidFill>
                  </a:tcPr>
                </a:tc>
              </a:tr>
              <a:tr h="641186">
                <a:tc>
                  <a:txBody>
                    <a:bodyPr/>
                    <a:lstStyle/>
                    <a:p>
                      <a:pPr>
                        <a:lnSpc>
                          <a:spcPct val="115000"/>
                        </a:lnSpc>
                        <a:spcAft>
                          <a:spcPts val="0"/>
                        </a:spcAft>
                        <a:tabLst>
                          <a:tab pos="2637155" algn="ctr"/>
                          <a:tab pos="5274310" algn="r"/>
                        </a:tabLst>
                      </a:pPr>
                      <a:r>
                        <a:rPr lang="en-GB" sz="1400">
                          <a:effectLst/>
                        </a:rPr>
                        <a:t>Non-Profit Organisation</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38.9%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8.3%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9.9%</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23.7%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6.7%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9.0%</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41186">
                <a:tc>
                  <a:txBody>
                    <a:bodyPr/>
                    <a:lstStyle/>
                    <a:p>
                      <a:pPr>
                        <a:lnSpc>
                          <a:spcPct val="115000"/>
                        </a:lnSpc>
                        <a:spcAft>
                          <a:spcPts val="0"/>
                        </a:spcAft>
                        <a:tabLst>
                          <a:tab pos="2637155" algn="ctr"/>
                          <a:tab pos="5274310" algn="r"/>
                        </a:tabLst>
                      </a:pPr>
                      <a:r>
                        <a:rPr lang="en-GB" sz="1400">
                          <a:effectLst/>
                        </a:rPr>
                        <a:t>State Owned Companies</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36.5%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17.5%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27.2%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5.4%</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0.1%</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r h="641186">
                <a:tc>
                  <a:txBody>
                    <a:bodyPr/>
                    <a:lstStyle/>
                    <a:p>
                      <a:pPr>
                        <a:lnSpc>
                          <a:spcPct val="115000"/>
                        </a:lnSpc>
                        <a:spcAft>
                          <a:spcPts val="0"/>
                        </a:spcAft>
                        <a:tabLst>
                          <a:tab pos="2637155" algn="ctr"/>
                          <a:tab pos="5274310" algn="r"/>
                        </a:tabLst>
                      </a:pPr>
                      <a:r>
                        <a:rPr lang="en-GB" sz="1400">
                          <a:effectLst/>
                        </a:rPr>
                        <a:t>Educational Institution</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21.5%</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1.8%</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2.3%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4.6%</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48.1%</a:t>
                      </a:r>
                      <a:endParaRPr lang="en-ZA" sz="1400" dirty="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3.3%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5.3%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11.3%</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1.2%</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a:effectLst/>
                        </a:rPr>
                        <a:t>0.7%</a:t>
                      </a:r>
                      <a:endParaRPr lang="en-ZA" sz="1400">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400" dirty="0">
                          <a:effectLst/>
                        </a:rPr>
                        <a:t>100.0%</a:t>
                      </a:r>
                      <a:endParaRPr lang="en-ZA" sz="1400" dirty="0">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179512" y="116632"/>
            <a:ext cx="8784976" cy="864096"/>
          </a:xfrm>
        </p:spPr>
        <p:txBody>
          <a:bodyPr>
            <a:normAutofit/>
          </a:bodyPr>
          <a:lstStyle/>
          <a:p>
            <a:r>
              <a:rPr lang="en-ZA" b="1" dirty="0" smtClean="0"/>
              <a:t>Skilled – Business Type</a:t>
            </a:r>
            <a:endParaRPr lang="en-ZA" b="1" dirty="0"/>
          </a:p>
        </p:txBody>
      </p:sp>
    </p:spTree>
    <p:extLst>
      <p:ext uri="{BB962C8B-B14F-4D97-AF65-F5344CB8AC3E}">
        <p14:creationId xmlns:p14="http://schemas.microsoft.com/office/powerpoint/2010/main" val="94548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36182114"/>
              </p:ext>
            </p:extLst>
          </p:nvPr>
        </p:nvGraphicFramePr>
        <p:xfrm>
          <a:off x="251519" y="1052736"/>
          <a:ext cx="8784976" cy="4886256"/>
        </p:xfrm>
        <a:graphic>
          <a:graphicData uri="http://schemas.openxmlformats.org/drawingml/2006/table">
            <a:tbl>
              <a:tblPr firstRow="1" firstCol="1" lastRow="1" lastCol="1" bandRow="1" bandCol="1">
                <a:tableStyleId>{5C22544A-7EE6-4342-B048-85BDC9FD1C3A}</a:tableStyleId>
              </a:tblPr>
              <a:tblGrid>
                <a:gridCol w="3133982"/>
                <a:gridCol w="1883233"/>
                <a:gridCol w="1884528"/>
                <a:gridCol w="1883233"/>
              </a:tblGrid>
              <a:tr h="814376">
                <a:tc>
                  <a:txBody>
                    <a:bodyPr/>
                    <a:lstStyle/>
                    <a:p>
                      <a:pPr algn="ctr">
                        <a:lnSpc>
                          <a:spcPct val="115000"/>
                        </a:lnSpc>
                        <a:spcAft>
                          <a:spcPts val="0"/>
                        </a:spcAft>
                      </a:pPr>
                      <a:r>
                        <a:rPr lang="en-GB" sz="1600" b="1" dirty="0">
                          <a:solidFill>
                            <a:srgbClr val="7030A0"/>
                          </a:solidFill>
                          <a:effectLst/>
                        </a:rPr>
                        <a:t>Population Group</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Male</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Female</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Total</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r>
              <a:tr h="814376">
                <a:tc>
                  <a:txBody>
                    <a:bodyPr/>
                    <a:lstStyle/>
                    <a:p>
                      <a:pPr algn="l">
                        <a:lnSpc>
                          <a:spcPct val="115000"/>
                        </a:lnSpc>
                        <a:spcAft>
                          <a:spcPts val="0"/>
                        </a:spcAft>
                      </a:pPr>
                      <a:r>
                        <a:rPr lang="en-GB" sz="1600" b="0" dirty="0">
                          <a:solidFill>
                            <a:schemeClr val="tx1"/>
                          </a:solidFill>
                          <a:effectLst/>
                        </a:rPr>
                        <a:t>African</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41.7%</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34.6%</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76.2%</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r>
              <a:tr h="814376">
                <a:tc>
                  <a:txBody>
                    <a:bodyPr/>
                    <a:lstStyle/>
                    <a:p>
                      <a:pPr algn="l">
                        <a:lnSpc>
                          <a:spcPct val="115000"/>
                        </a:lnSpc>
                        <a:spcAft>
                          <a:spcPts val="0"/>
                        </a:spcAft>
                      </a:pPr>
                      <a:r>
                        <a:rPr lang="en-GB" sz="1600" b="0" dirty="0">
                          <a:solidFill>
                            <a:schemeClr val="tx1"/>
                          </a:solidFill>
                          <a:effectLst/>
                        </a:rPr>
                        <a:t>Coloured</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5.7%</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4.9%</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10.6%</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r>
              <a:tr h="814376">
                <a:tc>
                  <a:txBody>
                    <a:bodyPr/>
                    <a:lstStyle/>
                    <a:p>
                      <a:pPr algn="l">
                        <a:lnSpc>
                          <a:spcPct val="115000"/>
                        </a:lnSpc>
                        <a:spcAft>
                          <a:spcPts val="0"/>
                        </a:spcAft>
                      </a:pPr>
                      <a:r>
                        <a:rPr lang="en-GB" sz="1600" b="0" dirty="0">
                          <a:solidFill>
                            <a:schemeClr val="tx1"/>
                          </a:solidFill>
                          <a:effectLst/>
                        </a:rPr>
                        <a:t>Indian</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1.8%</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a:solidFill>
                            <a:schemeClr val="tx1"/>
                          </a:solidFill>
                          <a:effectLst/>
                        </a:rPr>
                        <a:t>1.0%</a:t>
                      </a:r>
                      <a:endParaRPr lang="en-ZA" sz="1600" b="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2.8%</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r>
              <a:tr h="814376">
                <a:tc>
                  <a:txBody>
                    <a:bodyPr/>
                    <a:lstStyle/>
                    <a:p>
                      <a:pPr algn="l">
                        <a:lnSpc>
                          <a:spcPct val="115000"/>
                        </a:lnSpc>
                        <a:spcAft>
                          <a:spcPts val="0"/>
                        </a:spcAft>
                      </a:pPr>
                      <a:r>
                        <a:rPr lang="en-GB" sz="1600" b="0">
                          <a:solidFill>
                            <a:schemeClr val="tx1"/>
                          </a:solidFill>
                          <a:effectLst/>
                        </a:rPr>
                        <a:t>White</a:t>
                      </a:r>
                      <a:endParaRPr lang="en-ZA" sz="1600" b="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a:solidFill>
                            <a:schemeClr val="tx1"/>
                          </a:solidFill>
                          <a:effectLst/>
                        </a:rPr>
                        <a:t>5.8%</a:t>
                      </a:r>
                      <a:endParaRPr lang="en-ZA" sz="1600" b="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4.5%</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0" dirty="0">
                          <a:solidFill>
                            <a:schemeClr val="tx1"/>
                          </a:solidFill>
                          <a:effectLst/>
                        </a:rPr>
                        <a:t>10.3%</a:t>
                      </a:r>
                      <a:endParaRPr lang="en-ZA" sz="1600" b="0" dirty="0">
                        <a:solidFill>
                          <a:schemeClr val="tx1"/>
                        </a:solidFill>
                        <a:effectLst/>
                        <a:latin typeface="Calibri"/>
                        <a:ea typeface="Calibri"/>
                        <a:cs typeface="Times New Roman"/>
                      </a:endParaRPr>
                    </a:p>
                  </a:txBody>
                  <a:tcPr marL="68580" marR="68580" marT="0" marB="0" anchor="ctr">
                    <a:solidFill>
                      <a:srgbClr val="92D050"/>
                    </a:solidFill>
                  </a:tcPr>
                </a:tc>
              </a:tr>
              <a:tr h="814376">
                <a:tc>
                  <a:txBody>
                    <a:bodyPr/>
                    <a:lstStyle/>
                    <a:p>
                      <a:pPr algn="ctr">
                        <a:lnSpc>
                          <a:spcPct val="115000"/>
                        </a:lnSpc>
                        <a:spcAft>
                          <a:spcPts val="0"/>
                        </a:spcAft>
                      </a:pPr>
                      <a:r>
                        <a:rPr lang="en-GB" sz="1600" b="1" dirty="0">
                          <a:solidFill>
                            <a:srgbClr val="7030A0"/>
                          </a:solidFill>
                          <a:effectLst/>
                        </a:rPr>
                        <a:t>TOTAL</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55.0%</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45.0%</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100.0%</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457200" y="274638"/>
            <a:ext cx="8229600" cy="778098"/>
          </a:xfrm>
        </p:spPr>
        <p:txBody>
          <a:bodyPr>
            <a:normAutofit/>
          </a:bodyPr>
          <a:lstStyle/>
          <a:p>
            <a:r>
              <a:rPr lang="en-GB" b="1" dirty="0" smtClean="0"/>
              <a:t>National </a:t>
            </a:r>
            <a:r>
              <a:rPr lang="en-GB" b="1" dirty="0"/>
              <a:t>EAP by </a:t>
            </a:r>
            <a:r>
              <a:rPr lang="en-GB" b="1" dirty="0" smtClean="0"/>
              <a:t>Race and Gender</a:t>
            </a:r>
            <a:endParaRPr lang="en-ZA" b="1" dirty="0"/>
          </a:p>
        </p:txBody>
      </p:sp>
    </p:spTree>
    <p:extLst>
      <p:ext uri="{BB962C8B-B14F-4D97-AF65-F5344CB8AC3E}">
        <p14:creationId xmlns:p14="http://schemas.microsoft.com/office/powerpoint/2010/main" val="35502948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916832"/>
            <a:ext cx="8964488" cy="4824536"/>
          </a:xfrm>
        </p:spPr>
        <p:txBody>
          <a:bodyPr>
            <a:normAutofit fontScale="25000" lnSpcReduction="20000"/>
          </a:bodyPr>
          <a:lstStyle/>
          <a:p>
            <a:pPr lvl="0">
              <a:lnSpc>
                <a:spcPct val="120000"/>
              </a:lnSpc>
            </a:pPr>
            <a:endParaRPr lang="en-GB" sz="8000" dirty="0" smtClean="0"/>
          </a:p>
          <a:p>
            <a:pPr lvl="0">
              <a:lnSpc>
                <a:spcPct val="120000"/>
              </a:lnSpc>
            </a:pPr>
            <a:r>
              <a:rPr lang="en-GB" sz="8000" dirty="0" smtClean="0"/>
              <a:t>The </a:t>
            </a:r>
            <a:r>
              <a:rPr lang="en-GB" sz="8000" dirty="0"/>
              <a:t>pace of transforming workplaces in South Africa in relation to the EAP of the various population groups is moving very slowly. </a:t>
            </a:r>
            <a:endParaRPr lang="en-GB" sz="8000" dirty="0" smtClean="0"/>
          </a:p>
          <a:p>
            <a:pPr marL="0" lvl="0" indent="0">
              <a:lnSpc>
                <a:spcPct val="120000"/>
              </a:lnSpc>
              <a:buNone/>
            </a:pPr>
            <a:endParaRPr lang="en-ZA" sz="8000" dirty="0"/>
          </a:p>
          <a:p>
            <a:pPr lvl="0">
              <a:lnSpc>
                <a:spcPct val="120000"/>
              </a:lnSpc>
            </a:pPr>
            <a:r>
              <a:rPr lang="en-GB" sz="8000" dirty="0"/>
              <a:t>White representation is decreasing but still remains dominant relative to their EAP at the top three occupational levels</a:t>
            </a:r>
            <a:r>
              <a:rPr lang="en-GB" sz="8000" dirty="0" smtClean="0"/>
              <a:t>.</a:t>
            </a:r>
          </a:p>
          <a:p>
            <a:pPr marL="0" lvl="0" indent="0">
              <a:lnSpc>
                <a:spcPct val="120000"/>
              </a:lnSpc>
              <a:buNone/>
            </a:pPr>
            <a:endParaRPr lang="en-ZA" sz="8000" dirty="0"/>
          </a:p>
          <a:p>
            <a:pPr lvl="0">
              <a:lnSpc>
                <a:spcPct val="120000"/>
              </a:lnSpc>
            </a:pPr>
            <a:r>
              <a:rPr lang="en-GB" sz="8000" dirty="0"/>
              <a:t>Africans are the most represented group in all tiers of government and state owned companies, with African males seemingly being the most preferred at the top and senior management levels</a:t>
            </a:r>
            <a:r>
              <a:rPr lang="en-GB" sz="8000" dirty="0" smtClean="0"/>
              <a:t>.</a:t>
            </a:r>
          </a:p>
          <a:p>
            <a:pPr marL="0" lvl="0" indent="0">
              <a:lnSpc>
                <a:spcPct val="120000"/>
              </a:lnSpc>
              <a:buNone/>
            </a:pPr>
            <a:endParaRPr lang="en-ZA" sz="8000" dirty="0"/>
          </a:p>
          <a:p>
            <a:pPr lvl="0">
              <a:lnSpc>
                <a:spcPct val="120000"/>
              </a:lnSpc>
            </a:pPr>
            <a:r>
              <a:rPr lang="en-GB" sz="8000" dirty="0"/>
              <a:t>White women still seem to enjoy preference when compared to Black women for managerial positions, particularly in the private sector.</a:t>
            </a:r>
            <a:endParaRPr lang="en-ZA" sz="8000" dirty="0"/>
          </a:p>
          <a:p>
            <a:pPr marL="0" indent="0">
              <a:buNone/>
            </a:pPr>
            <a:endParaRPr lang="en-ZA" dirty="0"/>
          </a:p>
        </p:txBody>
      </p:sp>
      <p:sp>
        <p:nvSpPr>
          <p:cNvPr id="2" name="Title 1"/>
          <p:cNvSpPr>
            <a:spLocks noGrp="1"/>
          </p:cNvSpPr>
          <p:nvPr>
            <p:ph type="title"/>
          </p:nvPr>
        </p:nvSpPr>
        <p:spPr>
          <a:xfrm>
            <a:off x="395536" y="404664"/>
            <a:ext cx="8229600" cy="1224136"/>
          </a:xfrm>
        </p:spPr>
        <p:txBody>
          <a:bodyPr>
            <a:normAutofit/>
          </a:bodyPr>
          <a:lstStyle/>
          <a:p>
            <a:r>
              <a:rPr lang="en-ZA" b="1" dirty="0" smtClean="0"/>
              <a:t>Concluding Remarks </a:t>
            </a:r>
            <a:endParaRPr lang="en-ZA" b="1" dirty="0"/>
          </a:p>
        </p:txBody>
      </p:sp>
    </p:spTree>
    <p:extLst>
      <p:ext uri="{BB962C8B-B14F-4D97-AF65-F5344CB8AC3E}">
        <p14:creationId xmlns:p14="http://schemas.microsoft.com/office/powerpoint/2010/main" val="18380738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420888"/>
            <a:ext cx="8964488" cy="4320480"/>
          </a:xfrm>
        </p:spPr>
        <p:txBody>
          <a:bodyPr>
            <a:normAutofit fontScale="25000" lnSpcReduction="20000"/>
          </a:bodyPr>
          <a:lstStyle/>
          <a:p>
            <a:pPr lvl="0">
              <a:lnSpc>
                <a:spcPct val="120000"/>
              </a:lnSpc>
            </a:pPr>
            <a:r>
              <a:rPr lang="en-GB" sz="8000" dirty="0" smtClean="0"/>
              <a:t>Indications </a:t>
            </a:r>
            <a:r>
              <a:rPr lang="en-GB" sz="8000" dirty="0"/>
              <a:t>are that progress towards equitable representation is much smaller at the higher occupational levels i.e. the top management, senior management and professionally qualified levels.  This could be attributed to the lower numbers and the lateral movement of Whites at these levels</a:t>
            </a:r>
            <a:r>
              <a:rPr lang="en-GB" sz="8000" dirty="0" smtClean="0"/>
              <a:t>.</a:t>
            </a:r>
          </a:p>
          <a:p>
            <a:pPr marL="0" lvl="0" indent="0">
              <a:lnSpc>
                <a:spcPct val="120000"/>
              </a:lnSpc>
              <a:buNone/>
            </a:pPr>
            <a:endParaRPr lang="en-ZA" sz="8000" dirty="0"/>
          </a:p>
          <a:p>
            <a:pPr lvl="0">
              <a:lnSpc>
                <a:spcPct val="120000"/>
              </a:lnSpc>
            </a:pPr>
            <a:r>
              <a:rPr lang="en-GB" sz="8000" dirty="0"/>
              <a:t>Despite critical mass being developed at the skilled and professionally qualified levels, these are not being sufficiently translated into gains for the designated groups, especially for African and Coloured females</a:t>
            </a:r>
            <a:r>
              <a:rPr lang="en-GB" sz="8000" dirty="0" smtClean="0"/>
              <a:t>.</a:t>
            </a:r>
          </a:p>
          <a:p>
            <a:pPr marL="0" lvl="0" indent="0">
              <a:lnSpc>
                <a:spcPct val="120000"/>
              </a:lnSpc>
              <a:buNone/>
            </a:pPr>
            <a:endParaRPr lang="en-ZA" sz="8000" dirty="0"/>
          </a:p>
          <a:p>
            <a:pPr lvl="0">
              <a:lnSpc>
                <a:spcPct val="120000"/>
              </a:lnSpc>
            </a:pPr>
            <a:r>
              <a:rPr lang="en-GB" sz="8000" dirty="0"/>
              <a:t>African and Coloured females continue to bear the brunt of low skilled jobs and tend to be confined to the lower occupational levels, especially in the private sector.</a:t>
            </a:r>
            <a:endParaRPr lang="en-ZA" sz="8000" dirty="0"/>
          </a:p>
          <a:p>
            <a:pPr marL="0" indent="0">
              <a:buNone/>
            </a:pPr>
            <a:endParaRPr lang="en-ZA" dirty="0"/>
          </a:p>
        </p:txBody>
      </p:sp>
      <p:sp>
        <p:nvSpPr>
          <p:cNvPr id="2" name="Title 1"/>
          <p:cNvSpPr>
            <a:spLocks noGrp="1"/>
          </p:cNvSpPr>
          <p:nvPr>
            <p:ph type="title"/>
          </p:nvPr>
        </p:nvSpPr>
        <p:spPr>
          <a:xfrm>
            <a:off x="395536" y="332656"/>
            <a:ext cx="8229600" cy="1080120"/>
          </a:xfrm>
        </p:spPr>
        <p:txBody>
          <a:bodyPr>
            <a:normAutofit/>
          </a:bodyPr>
          <a:lstStyle/>
          <a:p>
            <a:r>
              <a:rPr lang="en-ZA" b="1" dirty="0" smtClean="0"/>
              <a:t>Concluding Remarks </a:t>
            </a:r>
            <a:r>
              <a:rPr lang="en-ZA" b="1" dirty="0" err="1" smtClean="0"/>
              <a:t>Cont</a:t>
            </a:r>
            <a:r>
              <a:rPr lang="en-ZA" b="1" dirty="0" smtClean="0"/>
              <a:t>…</a:t>
            </a:r>
            <a:endParaRPr lang="en-ZA" b="1" dirty="0"/>
          </a:p>
        </p:txBody>
      </p:sp>
    </p:spTree>
    <p:extLst>
      <p:ext uri="{BB962C8B-B14F-4D97-AF65-F5344CB8AC3E}">
        <p14:creationId xmlns:p14="http://schemas.microsoft.com/office/powerpoint/2010/main" val="16726270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36912"/>
            <a:ext cx="7125113" cy="924475"/>
          </a:xfrm>
        </p:spPr>
        <p:txBody>
          <a:bodyPr/>
          <a:lstStyle/>
          <a:p>
            <a:pPr algn="ctr"/>
            <a:r>
              <a:rPr lang="en-ZA" dirty="0" smtClean="0">
                <a:solidFill>
                  <a:srgbClr val="C00000"/>
                </a:solidFill>
              </a:rPr>
              <a:t>THANK YOU</a:t>
            </a:r>
            <a:endParaRPr lang="en-ZA" dirty="0">
              <a:solidFill>
                <a:srgbClr val="C00000"/>
              </a:solidFill>
            </a:endParaRPr>
          </a:p>
        </p:txBody>
      </p:sp>
    </p:spTree>
    <p:extLst>
      <p:ext uri="{BB962C8B-B14F-4D97-AF65-F5344CB8AC3E}">
        <p14:creationId xmlns:p14="http://schemas.microsoft.com/office/powerpoint/2010/main" val="3545928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08920"/>
            <a:ext cx="8229600" cy="2016224"/>
          </a:xfrm>
        </p:spPr>
        <p:txBody>
          <a:bodyPr/>
          <a:lstStyle/>
          <a:p>
            <a:r>
              <a:rPr lang="en-ZA" b="1" dirty="0" smtClean="0">
                <a:solidFill>
                  <a:srgbClr val="7030A0"/>
                </a:solidFill>
              </a:rPr>
              <a:t>ANALYSIS OF REPORTS</a:t>
            </a:r>
            <a:endParaRPr lang="en-ZA" b="1" dirty="0">
              <a:solidFill>
                <a:srgbClr val="7030A0"/>
              </a:solidFill>
            </a:endParaRPr>
          </a:p>
        </p:txBody>
      </p:sp>
    </p:spTree>
    <p:extLst>
      <p:ext uri="{BB962C8B-B14F-4D97-AF65-F5344CB8AC3E}">
        <p14:creationId xmlns:p14="http://schemas.microsoft.com/office/powerpoint/2010/main" val="1016292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94798239"/>
              </p:ext>
            </p:extLst>
          </p:nvPr>
        </p:nvGraphicFramePr>
        <p:xfrm>
          <a:off x="179512" y="1124748"/>
          <a:ext cx="8784976" cy="5053781"/>
        </p:xfrm>
        <a:graphic>
          <a:graphicData uri="http://schemas.openxmlformats.org/drawingml/2006/table">
            <a:tbl>
              <a:tblPr firstRow="1" firstCol="1" bandRow="1">
                <a:tableStyleId>{5C22544A-7EE6-4342-B048-85BDC9FD1C3A}</a:tableStyleId>
              </a:tblPr>
              <a:tblGrid>
                <a:gridCol w="2706289"/>
                <a:gridCol w="2232719"/>
                <a:gridCol w="1823725"/>
                <a:gridCol w="2022243"/>
              </a:tblGrid>
              <a:tr h="457979">
                <a:tc>
                  <a:txBody>
                    <a:bodyPr/>
                    <a:lstStyle/>
                    <a:p>
                      <a:pPr algn="ctr">
                        <a:lnSpc>
                          <a:spcPct val="115000"/>
                        </a:lnSpc>
                        <a:spcAft>
                          <a:spcPts val="0"/>
                        </a:spcAft>
                      </a:pPr>
                      <a:r>
                        <a:rPr lang="en-GB" sz="1600" dirty="0">
                          <a:solidFill>
                            <a:srgbClr val="7030A0"/>
                          </a:solidFill>
                          <a:effectLst/>
                        </a:rPr>
                        <a:t>Provinces</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rgbClr val="7030A0"/>
                          </a:solidFill>
                          <a:effectLst/>
                        </a:rPr>
                        <a:t>Reports received</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rgbClr val="7030A0"/>
                          </a:solidFill>
                          <a:effectLst/>
                        </a:rPr>
                        <a:t>Percentage</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rgbClr val="7030A0"/>
                          </a:solidFill>
                          <a:effectLst/>
                        </a:rPr>
                        <a:t>Employees</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r>
              <a:tr h="473991">
                <a:tc>
                  <a:txBody>
                    <a:bodyPr/>
                    <a:lstStyle/>
                    <a:p>
                      <a:pPr>
                        <a:lnSpc>
                          <a:spcPct val="115000"/>
                        </a:lnSpc>
                        <a:spcAft>
                          <a:spcPts val="0"/>
                        </a:spcAft>
                      </a:pPr>
                      <a:r>
                        <a:rPr lang="en-GB" sz="1600" dirty="0">
                          <a:solidFill>
                            <a:schemeClr val="tx1"/>
                          </a:solidFill>
                          <a:effectLst/>
                        </a:rPr>
                        <a:t>Eastern Cape</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1 342</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5.5%</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329 599</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dirty="0">
                          <a:solidFill>
                            <a:schemeClr val="tx1"/>
                          </a:solidFill>
                          <a:effectLst/>
                        </a:rPr>
                        <a:t>Free State</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711</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2.9%</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168 947</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a:solidFill>
                            <a:schemeClr val="tx1"/>
                          </a:solidFill>
                          <a:effectLst/>
                        </a:rPr>
                        <a:t>Gauteng</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11 181</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46.0%</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3 733 260</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a:solidFill>
                            <a:schemeClr val="tx1"/>
                          </a:solidFill>
                          <a:effectLst/>
                        </a:rPr>
                        <a:t>KwaZulu-Natal</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3 320</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13.7%</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902 871</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dirty="0">
                          <a:solidFill>
                            <a:schemeClr val="tx1"/>
                          </a:solidFill>
                          <a:effectLst/>
                        </a:rPr>
                        <a:t>Limpopo</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608</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2.5%</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238 085</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a:solidFill>
                            <a:schemeClr val="tx1"/>
                          </a:solidFill>
                          <a:effectLst/>
                        </a:rPr>
                        <a:t>Mpumalanga</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1 410</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5.8%</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363 140</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a:solidFill>
                            <a:schemeClr val="tx1"/>
                          </a:solidFill>
                          <a:effectLst/>
                        </a:rPr>
                        <a:t>Northern Cape</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306</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1.3%</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65 662</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a:solidFill>
                            <a:schemeClr val="tx1"/>
                          </a:solidFill>
                          <a:effectLst/>
                        </a:rPr>
                        <a:t>North West</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592</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2.4%</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174 067</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nSpc>
                          <a:spcPct val="115000"/>
                        </a:lnSpc>
                        <a:spcAft>
                          <a:spcPts val="0"/>
                        </a:spcAft>
                      </a:pPr>
                      <a:r>
                        <a:rPr lang="en-GB" sz="1600">
                          <a:solidFill>
                            <a:schemeClr val="tx1"/>
                          </a:solidFill>
                          <a:effectLst/>
                        </a:rPr>
                        <a:t>Western Cape</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4 821</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19.8%</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1 043 250</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457979">
                <a:tc>
                  <a:txBody>
                    <a:bodyPr/>
                    <a:lstStyle/>
                    <a:p>
                      <a:pPr algn="ctr">
                        <a:lnSpc>
                          <a:spcPct val="115000"/>
                        </a:lnSpc>
                        <a:spcAft>
                          <a:spcPts val="0"/>
                        </a:spcAft>
                      </a:pPr>
                      <a:r>
                        <a:rPr lang="en-GB" sz="1600" dirty="0">
                          <a:solidFill>
                            <a:srgbClr val="7030A0"/>
                          </a:solidFill>
                          <a:effectLst/>
                        </a:rPr>
                        <a:t>TOTAL</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rgbClr val="7030A0"/>
                          </a:solidFill>
                          <a:effectLst/>
                        </a:rPr>
                        <a:t>24 291</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rgbClr val="7030A0"/>
                          </a:solidFill>
                          <a:effectLst/>
                        </a:rPr>
                        <a:t>100.0%</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rgbClr val="7030A0"/>
                          </a:solidFill>
                          <a:effectLst/>
                        </a:rPr>
                        <a:t>7 018 881</a:t>
                      </a:r>
                      <a:endParaRPr lang="en-ZA" sz="1600" dirty="0">
                        <a:solidFill>
                          <a:srgbClr val="7030A0"/>
                        </a:solidFill>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188233" y="188640"/>
            <a:ext cx="8928992" cy="850106"/>
          </a:xfrm>
        </p:spPr>
        <p:txBody>
          <a:bodyPr>
            <a:normAutofit/>
          </a:bodyPr>
          <a:lstStyle/>
          <a:p>
            <a:r>
              <a:rPr lang="en-GB" b="1" dirty="0" smtClean="0"/>
              <a:t>Reports analysed - Province </a:t>
            </a:r>
            <a:endParaRPr lang="en-ZA" b="1" dirty="0"/>
          </a:p>
        </p:txBody>
      </p:sp>
    </p:spTree>
    <p:extLst>
      <p:ext uri="{BB962C8B-B14F-4D97-AF65-F5344CB8AC3E}">
        <p14:creationId xmlns:p14="http://schemas.microsoft.com/office/powerpoint/2010/main" val="2887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048933423"/>
              </p:ext>
            </p:extLst>
          </p:nvPr>
        </p:nvGraphicFramePr>
        <p:xfrm>
          <a:off x="179512" y="980724"/>
          <a:ext cx="8784975" cy="5121713"/>
        </p:xfrm>
        <a:graphic>
          <a:graphicData uri="http://schemas.openxmlformats.org/drawingml/2006/table">
            <a:tbl>
              <a:tblPr firstRow="1" firstCol="1" bandRow="1">
                <a:tableStyleId>{5C22544A-7EE6-4342-B048-85BDC9FD1C3A}</a:tableStyleId>
              </a:tblPr>
              <a:tblGrid>
                <a:gridCol w="2979981"/>
                <a:gridCol w="2039706"/>
                <a:gridCol w="2039706"/>
                <a:gridCol w="1725582"/>
              </a:tblGrid>
              <a:tr h="566922">
                <a:tc>
                  <a:txBody>
                    <a:bodyPr/>
                    <a:lstStyle/>
                    <a:p>
                      <a:pPr algn="ctr">
                        <a:lnSpc>
                          <a:spcPct val="115000"/>
                        </a:lnSpc>
                        <a:spcAft>
                          <a:spcPts val="0"/>
                        </a:spcAft>
                      </a:pPr>
                      <a:r>
                        <a:rPr lang="en-GB" sz="1600" b="1" dirty="0">
                          <a:solidFill>
                            <a:srgbClr val="7030A0"/>
                          </a:solidFill>
                          <a:effectLst/>
                        </a:rPr>
                        <a:t>Business Types</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Reports received</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Percentage</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Employees</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r>
              <a:tr h="586337">
                <a:tc>
                  <a:txBody>
                    <a:bodyPr/>
                    <a:lstStyle/>
                    <a:p>
                      <a:pPr algn="l">
                        <a:lnSpc>
                          <a:spcPct val="115000"/>
                        </a:lnSpc>
                        <a:spcAft>
                          <a:spcPts val="0"/>
                        </a:spcAft>
                      </a:pPr>
                      <a:r>
                        <a:rPr lang="en-GB" sz="1600" dirty="0">
                          <a:solidFill>
                            <a:schemeClr val="tx1"/>
                          </a:solidFill>
                          <a:effectLst/>
                        </a:rPr>
                        <a:t>National Government</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59</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0.2%</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157 365</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r>
              <a:tr h="566922">
                <a:tc>
                  <a:txBody>
                    <a:bodyPr/>
                    <a:lstStyle/>
                    <a:p>
                      <a:pPr algn="l">
                        <a:lnSpc>
                          <a:spcPct val="115000"/>
                        </a:lnSpc>
                        <a:spcAft>
                          <a:spcPts val="0"/>
                        </a:spcAft>
                      </a:pPr>
                      <a:r>
                        <a:rPr lang="en-GB" sz="1600" dirty="0">
                          <a:solidFill>
                            <a:schemeClr val="tx1"/>
                          </a:solidFill>
                          <a:effectLst/>
                        </a:rPr>
                        <a:t>Provincial Government</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120</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0.5%</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639 528</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566922">
                <a:tc>
                  <a:txBody>
                    <a:bodyPr/>
                    <a:lstStyle/>
                    <a:p>
                      <a:pPr algn="l">
                        <a:lnSpc>
                          <a:spcPct val="115000"/>
                        </a:lnSpc>
                        <a:spcAft>
                          <a:spcPts val="0"/>
                        </a:spcAft>
                      </a:pPr>
                      <a:r>
                        <a:rPr lang="en-GB" sz="1600" dirty="0">
                          <a:solidFill>
                            <a:schemeClr val="tx1"/>
                          </a:solidFill>
                          <a:effectLst/>
                        </a:rPr>
                        <a:t>Local Government</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163</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0.7%</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174 679</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566922">
                <a:tc>
                  <a:txBody>
                    <a:bodyPr/>
                    <a:lstStyle/>
                    <a:p>
                      <a:pPr algn="l">
                        <a:lnSpc>
                          <a:spcPct val="115000"/>
                        </a:lnSpc>
                        <a:spcAft>
                          <a:spcPts val="0"/>
                        </a:spcAft>
                      </a:pPr>
                      <a:r>
                        <a:rPr lang="en-GB" sz="1600" dirty="0">
                          <a:solidFill>
                            <a:schemeClr val="tx1"/>
                          </a:solidFill>
                          <a:effectLst/>
                        </a:rPr>
                        <a:t>Private Sector</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23 031</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94.8%</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5 162 074</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566922">
                <a:tc>
                  <a:txBody>
                    <a:bodyPr/>
                    <a:lstStyle/>
                    <a:p>
                      <a:pPr algn="l">
                        <a:lnSpc>
                          <a:spcPct val="115000"/>
                        </a:lnSpc>
                        <a:spcAft>
                          <a:spcPts val="0"/>
                        </a:spcAft>
                      </a:pPr>
                      <a:r>
                        <a:rPr lang="en-GB" sz="1600" dirty="0">
                          <a:solidFill>
                            <a:schemeClr val="tx1"/>
                          </a:solidFill>
                          <a:effectLst/>
                        </a:rPr>
                        <a:t>Non-Profit Organisations</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559</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2.3%</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437 946</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566922">
                <a:tc>
                  <a:txBody>
                    <a:bodyPr/>
                    <a:lstStyle/>
                    <a:p>
                      <a:pPr algn="l">
                        <a:lnSpc>
                          <a:spcPct val="115000"/>
                        </a:lnSpc>
                        <a:spcAft>
                          <a:spcPts val="0"/>
                        </a:spcAft>
                      </a:pPr>
                      <a:r>
                        <a:rPr lang="en-GB" sz="1600" dirty="0">
                          <a:solidFill>
                            <a:schemeClr val="tx1"/>
                          </a:solidFill>
                          <a:effectLst/>
                        </a:rPr>
                        <a:t>State-Owned Companies</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97</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0.4%</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173 758</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566922">
                <a:tc>
                  <a:txBody>
                    <a:bodyPr/>
                    <a:lstStyle/>
                    <a:p>
                      <a:pPr algn="l">
                        <a:lnSpc>
                          <a:spcPct val="115000"/>
                        </a:lnSpc>
                        <a:spcAft>
                          <a:spcPts val="0"/>
                        </a:spcAft>
                      </a:pPr>
                      <a:r>
                        <a:rPr lang="en-GB" sz="1600" dirty="0">
                          <a:solidFill>
                            <a:schemeClr val="tx1"/>
                          </a:solidFill>
                          <a:effectLst/>
                        </a:rPr>
                        <a:t>Educational Institutions</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262</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a:solidFill>
                            <a:schemeClr val="tx1"/>
                          </a:solidFill>
                          <a:effectLst/>
                        </a:rPr>
                        <a:t>1.1%</a:t>
                      </a:r>
                      <a:endParaRPr lang="en-ZA" sz="1600">
                        <a:solidFill>
                          <a:schemeClr val="tx1"/>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dirty="0">
                          <a:solidFill>
                            <a:schemeClr val="tx1"/>
                          </a:solidFill>
                          <a:effectLst/>
                        </a:rPr>
                        <a:t>273 531</a:t>
                      </a:r>
                      <a:endParaRPr lang="en-ZA" sz="1600" dirty="0">
                        <a:solidFill>
                          <a:schemeClr val="tx1"/>
                        </a:solidFill>
                        <a:effectLst/>
                        <a:latin typeface="Calibri"/>
                        <a:ea typeface="Calibri"/>
                        <a:cs typeface="Times New Roman"/>
                      </a:endParaRPr>
                    </a:p>
                  </a:txBody>
                  <a:tcPr marL="68580" marR="68580" marT="0" marB="0" anchor="ctr">
                    <a:solidFill>
                      <a:srgbClr val="92D050"/>
                    </a:solidFill>
                  </a:tcPr>
                </a:tc>
              </a:tr>
              <a:tr h="566922">
                <a:tc>
                  <a:txBody>
                    <a:bodyPr/>
                    <a:lstStyle/>
                    <a:p>
                      <a:pPr algn="ctr">
                        <a:lnSpc>
                          <a:spcPct val="115000"/>
                        </a:lnSpc>
                        <a:spcAft>
                          <a:spcPts val="0"/>
                        </a:spcAft>
                      </a:pPr>
                      <a:r>
                        <a:rPr lang="en-GB" sz="1600" b="1" dirty="0">
                          <a:solidFill>
                            <a:srgbClr val="7030A0"/>
                          </a:solidFill>
                          <a:effectLst/>
                        </a:rPr>
                        <a:t>TOTAL</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24 291</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100.0%</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c>
                  <a:txBody>
                    <a:bodyPr/>
                    <a:lstStyle/>
                    <a:p>
                      <a:pPr algn="ctr">
                        <a:lnSpc>
                          <a:spcPct val="115000"/>
                        </a:lnSpc>
                        <a:spcAft>
                          <a:spcPts val="0"/>
                        </a:spcAft>
                      </a:pPr>
                      <a:r>
                        <a:rPr lang="en-GB" sz="1600" b="1" dirty="0">
                          <a:solidFill>
                            <a:srgbClr val="7030A0"/>
                          </a:solidFill>
                          <a:effectLst/>
                        </a:rPr>
                        <a:t>7 018 881</a:t>
                      </a:r>
                      <a:endParaRPr lang="en-ZA" sz="1600" b="1" dirty="0">
                        <a:solidFill>
                          <a:srgbClr val="7030A0"/>
                        </a:solidFill>
                        <a:effectLst/>
                        <a:latin typeface="Calibri"/>
                        <a:ea typeface="Calibri"/>
                        <a:cs typeface="Times New Roman"/>
                      </a:endParaRPr>
                    </a:p>
                  </a:txBody>
                  <a:tcPr marL="68580" marR="68580" marT="0" marB="0" anchor="ctr">
                    <a:solidFill>
                      <a:srgbClr val="92D050"/>
                    </a:solidFill>
                  </a:tcPr>
                </a:tc>
              </a:tr>
            </a:tbl>
          </a:graphicData>
        </a:graphic>
      </p:graphicFrame>
      <p:sp>
        <p:nvSpPr>
          <p:cNvPr id="2" name="Title 1"/>
          <p:cNvSpPr>
            <a:spLocks noGrp="1"/>
          </p:cNvSpPr>
          <p:nvPr>
            <p:ph type="title"/>
          </p:nvPr>
        </p:nvSpPr>
        <p:spPr>
          <a:xfrm>
            <a:off x="-108520" y="116632"/>
            <a:ext cx="9252520" cy="850106"/>
          </a:xfrm>
        </p:spPr>
        <p:txBody>
          <a:bodyPr>
            <a:normAutofit/>
          </a:bodyPr>
          <a:lstStyle/>
          <a:p>
            <a:r>
              <a:rPr lang="en-ZA" b="1" dirty="0" smtClean="0"/>
              <a:t>Reports analysed - Business Type</a:t>
            </a:r>
            <a:endParaRPr lang="en-ZA" b="1" dirty="0"/>
          </a:p>
        </p:txBody>
      </p:sp>
    </p:spTree>
    <p:extLst>
      <p:ext uri="{BB962C8B-B14F-4D97-AF65-F5344CB8AC3E}">
        <p14:creationId xmlns:p14="http://schemas.microsoft.com/office/powerpoint/2010/main" val="275958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20688"/>
            <a:ext cx="9144000" cy="6237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23528" y="116632"/>
            <a:ext cx="8229600" cy="562074"/>
          </a:xfrm>
        </p:spPr>
        <p:txBody>
          <a:bodyPr>
            <a:normAutofit fontScale="90000"/>
          </a:bodyPr>
          <a:lstStyle/>
          <a:p>
            <a:r>
              <a:rPr lang="en-ZA" dirty="0" smtClean="0"/>
              <a:t>	</a:t>
            </a:r>
            <a:r>
              <a:rPr lang="en-ZA" sz="4900" b="1" dirty="0" smtClean="0"/>
              <a:t>Top management  - RACE</a:t>
            </a:r>
            <a:endParaRPr lang="en-ZA" sz="4900" b="1" dirty="0"/>
          </a:p>
        </p:txBody>
      </p:sp>
    </p:spTree>
    <p:extLst>
      <p:ext uri="{BB962C8B-B14F-4D97-AF65-F5344CB8AC3E}">
        <p14:creationId xmlns:p14="http://schemas.microsoft.com/office/powerpoint/2010/main" val="2392531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836712"/>
            <a:ext cx="8784976"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8229600" cy="562074"/>
          </a:xfrm>
        </p:spPr>
        <p:txBody>
          <a:bodyPr>
            <a:noAutofit/>
          </a:bodyPr>
          <a:lstStyle/>
          <a:p>
            <a:r>
              <a:rPr lang="en-ZA" b="1" dirty="0"/>
              <a:t>Top management  - </a:t>
            </a:r>
            <a:r>
              <a:rPr lang="en-ZA" b="1" dirty="0" smtClean="0"/>
              <a:t>GENDER</a:t>
            </a:r>
            <a:endParaRPr lang="en-ZA" b="1" dirty="0"/>
          </a:p>
        </p:txBody>
      </p:sp>
    </p:spTree>
    <p:extLst>
      <p:ext uri="{BB962C8B-B14F-4D97-AF65-F5344CB8AC3E}">
        <p14:creationId xmlns:p14="http://schemas.microsoft.com/office/powerpoint/2010/main" val="38516105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4050</Words>
  <Application>Microsoft Office PowerPoint</Application>
  <PresentationFormat>On-screen Show (4:3)</PresentationFormat>
  <Paragraphs>2027</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Waveform</vt:lpstr>
      <vt:lpstr>15th CEE Annual Report 2014 - 2015</vt:lpstr>
      <vt:lpstr>PRESENTATION OUTLINE KEY HIGHLIGHTS FOR THE PERIOD</vt:lpstr>
      <vt:lpstr>KEY HIGHLIGHTS FOR THE PERIOD</vt:lpstr>
      <vt:lpstr>National EAP by Race and Gender</vt:lpstr>
      <vt:lpstr>ANALYSIS OF REPORTS</vt:lpstr>
      <vt:lpstr>Reports analysed - Province </vt:lpstr>
      <vt:lpstr>Reports analysed - Business Type</vt:lpstr>
      <vt:lpstr> Top management  - RACE</vt:lpstr>
      <vt:lpstr>Top management  - GENDER</vt:lpstr>
      <vt:lpstr>Top management - DISABILITY</vt:lpstr>
      <vt:lpstr>Top Management – Movement &amp; Skills Dev.</vt:lpstr>
      <vt:lpstr>Top Management - Province</vt:lpstr>
      <vt:lpstr>Top Management - Sector</vt:lpstr>
      <vt:lpstr>Top Management – Sector - Continued</vt:lpstr>
      <vt:lpstr>Top Management – Business Type</vt:lpstr>
      <vt:lpstr>Senior management - RACE</vt:lpstr>
      <vt:lpstr>Senior management - GENDER</vt:lpstr>
      <vt:lpstr>Senior Management - Disabled</vt:lpstr>
      <vt:lpstr>Senior Management – Movement &amp; Skills Dev.</vt:lpstr>
      <vt:lpstr>Senior Management - PROVINCE</vt:lpstr>
      <vt:lpstr>Senior Management - Sector</vt:lpstr>
      <vt:lpstr>Senior Management – Sector – Cont.</vt:lpstr>
      <vt:lpstr>Senior Management  </vt:lpstr>
      <vt:lpstr>Professionally qualified - RACE</vt:lpstr>
      <vt:lpstr>Professionally qualified - GENDER</vt:lpstr>
      <vt:lpstr>Professionally qualified - DISABLED</vt:lpstr>
      <vt:lpstr>Professionally qualified – Movement &amp; Skills Dev.</vt:lpstr>
      <vt:lpstr>Professionally Qualified - PROVINCE</vt:lpstr>
      <vt:lpstr>Professionally Qualified - Sector</vt:lpstr>
      <vt:lpstr>Professionally Qualified – Sector – Cont.</vt:lpstr>
      <vt:lpstr>Professionally Qualified – Business Type</vt:lpstr>
      <vt:lpstr>Skilled - RACE</vt:lpstr>
      <vt:lpstr>Skilled - GENDER</vt:lpstr>
      <vt:lpstr>Skilled - DISABLED</vt:lpstr>
      <vt:lpstr>Skilled – Movement &amp; Skills Dev.</vt:lpstr>
      <vt:lpstr>Skilled Technical - PROVINCE</vt:lpstr>
      <vt:lpstr>Skilled - Sector</vt:lpstr>
      <vt:lpstr>Skilled – Sector – Cont.</vt:lpstr>
      <vt:lpstr>Skilled – Business Type</vt:lpstr>
      <vt:lpstr>Concluding Remarks </vt:lpstr>
      <vt:lpstr>Concluding Remarks Cont…</vt:lpstr>
      <vt:lpstr>THANK YOU</vt:lpstr>
    </vt:vector>
  </TitlesOfParts>
  <Company>DoL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Niresh Singh (HQ)</dc:creator>
  <cp:lastModifiedBy>Kholeka Mputa (HQ)</cp:lastModifiedBy>
  <cp:revision>95</cp:revision>
  <cp:lastPrinted>2015-06-11T09:21:41Z</cp:lastPrinted>
  <dcterms:created xsi:type="dcterms:W3CDTF">2014-04-03T09:36:33Z</dcterms:created>
  <dcterms:modified xsi:type="dcterms:W3CDTF">2015-07-10T08:49:50Z</dcterms:modified>
</cp:coreProperties>
</file>